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61" r:id="rId5"/>
    <p:sldId id="262" r:id="rId6"/>
    <p:sldId id="141169164" r:id="rId7"/>
    <p:sldId id="141169152" r:id="rId8"/>
    <p:sldId id="141169165" r:id="rId9"/>
    <p:sldId id="141169139" r:id="rId10"/>
    <p:sldId id="141169154" r:id="rId11"/>
    <p:sldId id="141169140" r:id="rId12"/>
    <p:sldId id="141169166" r:id="rId13"/>
    <p:sldId id="264" r:id="rId14"/>
    <p:sldId id="141169167" r:id="rId15"/>
    <p:sldId id="141169141" r:id="rId16"/>
    <p:sldId id="141169153" r:id="rId17"/>
    <p:sldId id="141169169" r:id="rId18"/>
    <p:sldId id="141169149" r:id="rId19"/>
    <p:sldId id="141169151" r:id="rId20"/>
    <p:sldId id="141169150" r:id="rId21"/>
    <p:sldId id="269" r:id="rId22"/>
    <p:sldId id="141169135" r:id="rId23"/>
    <p:sldId id="141169138" r:id="rId24"/>
    <p:sldId id="268" r:id="rId25"/>
    <p:sldId id="141169170" r:id="rId26"/>
    <p:sldId id="270" r:id="rId27"/>
    <p:sldId id="271" r:id="rId28"/>
    <p:sldId id="272" r:id="rId29"/>
    <p:sldId id="273" r:id="rId30"/>
    <p:sldId id="274" r:id="rId31"/>
    <p:sldId id="275" r:id="rId32"/>
    <p:sldId id="141169172" r:id="rId33"/>
    <p:sldId id="141169173" r:id="rId34"/>
    <p:sldId id="277" r:id="rId35"/>
    <p:sldId id="41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59364A-FDDC-4BE3-9D05-A78013A66CAF}">
          <p14:sldIdLst>
            <p14:sldId id="261"/>
          </p14:sldIdLst>
        </p14:section>
        <p14:section name="Introduction to SAFR SCAN" id="{9B5D1B32-E0D7-4127-BC92-01B788C7C0CF}">
          <p14:sldIdLst>
            <p14:sldId id="262"/>
            <p14:sldId id="141169164"/>
            <p14:sldId id="141169152"/>
            <p14:sldId id="141169165"/>
            <p14:sldId id="141169139"/>
            <p14:sldId id="141169154"/>
            <p14:sldId id="141169140"/>
            <p14:sldId id="141169166"/>
            <p14:sldId id="264"/>
            <p14:sldId id="141169167"/>
            <p14:sldId id="141169141"/>
            <p14:sldId id="141169153"/>
            <p14:sldId id="141169169"/>
            <p14:sldId id="141169149"/>
            <p14:sldId id="141169151"/>
            <p14:sldId id="141169150"/>
          </p14:sldIdLst>
        </p14:section>
        <p14:section name="Hardware" id="{434422AC-341C-444A-B184-386D9F9457E7}">
          <p14:sldIdLst>
            <p14:sldId id="269"/>
            <p14:sldId id="141169135"/>
            <p14:sldId id="141169138"/>
            <p14:sldId id="268"/>
            <p14:sldId id="141169170"/>
          </p14:sldIdLst>
        </p14:section>
        <p14:section name="How it Works" id="{6B362505-5F9D-4A9C-860A-6D9EDFFEA629}">
          <p14:sldIdLst>
            <p14:sldId id="270"/>
            <p14:sldId id="271"/>
            <p14:sldId id="272"/>
            <p14:sldId id="273"/>
            <p14:sldId id="274"/>
            <p14:sldId id="275"/>
            <p14:sldId id="141169172"/>
            <p14:sldId id="141169173"/>
            <p14:sldId id="277"/>
          </p14:sldIdLst>
        </p14:section>
        <p14:section name="End" id="{27EB8BAA-7A77-4695-9758-2F2ADBD0DB32}">
          <p14:sldIdLst>
            <p14:sldId id="4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380C1B-1D2C-5607-BA47-490AE138DDF5}" name="Diana Cooper" initials="DC" userId="S::dcooper@realnetworks.com::d31598f7-5986-4012-916c-0e6c1bb5e26b" providerId="AD"/>
  <p188:author id="{36D08826-2F49-0CDC-B534-63938E16AF4C}" name="Janae Love" initials="JL" userId="S::jlove@realnetworks.com::7b73f421-aa5e-4bab-905f-aef3d8a110ee" providerId="AD"/>
  <p188:author id="{BB3AFE30-C756-0E21-A7DF-811D286006A3}" name="Maki Watanabe" initials="MW" userId="S::mwatanabe@realnetworks.com::8f27d32c-831b-4ca4-b594-537f98fbd3fa" providerId="AD"/>
  <p188:author id="{F483336A-E740-CE44-D854-0AD462EF614E}" name="Hans Andersson" initials="HA" userId="S::handersson@realnetworks.com::bd0c7fb4-860d-468e-a61f-61d2da1b5d4d" providerId="AD"/>
  <p188:author id="{4A47D0B9-27DF-BC14-4321-673C92D8B2D2}" name="Steven McMillen" initials="SM" userId="S::stevemc@realnetworks.com::e1637b36-acd3-4c6c-9dd9-c43404098e1a" providerId="AD"/>
  <p188:author id="{A64BC0C5-296D-71B6-E5B4-79CFEAF0ABB3}" name="Alfred Bruckmann" initials="AB" userId="S::abruckmann@realnetworks.com::d27c62a4-f0ed-4c10-a9d2-8ca60a50abc7" providerId="AD"/>
  <p188:author id="{7CC823C8-58F6-11D9-95AF-B64C1F2C4B6C}" name="Joshua Kanute" initials="JK" userId="S::jkanute@realnetworks.com::fb228d7e-51ba-4567-80be-4e6af14b55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B53"/>
    <a:srgbClr val="FCDA64"/>
    <a:srgbClr val="EC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67CDC-2381-D88C-6276-3254F76A051F}" v="2" dt="2026-03-06T23:42:36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/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7EC72A9-2D9F-AB46-9893-F722B386E92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D2704396-BE0C-A540-A45C-FC5880E67C98}" type="parTrans" cxnId="{8B589DA6-4C9D-5447-A545-0612FC570C3E}">
      <dgm:prSet/>
      <dgm:spPr/>
    </dgm:pt>
    <dgm:pt modelId="{FAE8BC4B-2610-0E48-BF97-62E01923C7E5}" type="sibTrans" cxnId="{8B589DA6-4C9D-5447-A545-0612FC570C3E}">
      <dgm:prSet/>
      <dgm:spPr/>
    </dgm:pt>
    <dgm:pt modelId="{794FFEBF-7310-E54B-829F-BA88457A99F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011EB9A1-4E65-F44D-8E5A-1D2C53AB5C47}" type="sibTrans" cxnId="{1C6E3C1C-6F71-394E-A903-60563BBC2395}">
      <dgm:prSet/>
      <dgm:spPr/>
    </dgm:pt>
    <dgm:pt modelId="{5DDB6893-694B-154E-86B5-AD7CDAAFD95A}" type="parTrans" cxnId="{1C6E3C1C-6F71-394E-A903-60563BBC2395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6BA6A942-62AC-C745-A0D0-4F447E7EBFA4}" type="pres">
      <dgm:prSet presAssocID="{B7EC72A9-2D9F-AB46-9893-F722B386E92A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099E8385-3573-FF4E-9CB7-D7A62F323309}" type="pres">
      <dgm:prSet presAssocID="{FAE8BC4B-2610-0E48-BF97-62E01923C7E5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7123291A-8808-3E45-8DB6-ED658228222C}" type="pres">
      <dgm:prSet presAssocID="{794FFEBF-7310-E54B-829F-BA88457A99FB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5661D9AD-CF88-1C4D-B99E-541A2D7428E0}" type="pres">
      <dgm:prSet presAssocID="{011EB9A1-4E65-F44D-8E5A-1D2C53AB5C47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1C6E3C1C-6F71-394E-A903-60563BBC2395}" srcId="{C9E9ACF7-8442-AA49-9592-1033B8B887E4}" destId="{794FFEBF-7310-E54B-829F-BA88457A99FB}" srcOrd="5" destOrd="0" parTransId="{5DDB6893-694B-154E-86B5-AD7CDAAFD95A}" sibTransId="{011EB9A1-4E65-F44D-8E5A-1D2C53AB5C47}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E308E470-6145-5743-805A-205803C3D96F}" type="presOf" srcId="{B7EC72A9-2D9F-AB46-9893-F722B386E92A}" destId="{6BA6A942-62AC-C745-A0D0-4F447E7EBFA4}" srcOrd="0" destOrd="0" presId="urn:microsoft.com/office/officeart/2005/8/layout/chevron1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8B589DA6-4C9D-5447-A545-0612FC570C3E}" srcId="{C9E9ACF7-8442-AA49-9592-1033B8B887E4}" destId="{B7EC72A9-2D9F-AB46-9893-F722B386E92A}" srcOrd="2" destOrd="0" parTransId="{D2704396-BE0C-A540-A45C-FC5880E67C98}" sibTransId="{FAE8BC4B-2610-0E48-BF97-62E01923C7E5}"/>
    <dgm:cxn modelId="{3E578DE5-76F8-3E49-AA51-C365B4ADACEB}" type="presOf" srcId="{794FFEBF-7310-E54B-829F-BA88457A99FB}" destId="{7123291A-8808-3E45-8DB6-ED658228222C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5BA03792-F720-B546-922F-FABBEA5EE93A}" type="presParOf" srcId="{0D07B58B-0BB4-5C4A-9A5C-39C3D03C0A19}" destId="{6BA6A942-62AC-C745-A0D0-4F447E7EBFA4}" srcOrd="4" destOrd="0" presId="urn:microsoft.com/office/officeart/2005/8/layout/chevron1"/>
    <dgm:cxn modelId="{477CBD66-D3F2-0C45-B7E9-F62FACC86B8F}" type="presParOf" srcId="{0D07B58B-0BB4-5C4A-9A5C-39C3D03C0A19}" destId="{099E8385-3573-FF4E-9CB7-D7A62F323309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D458D5FB-9383-7049-B7AA-8EB905F17103}" type="presParOf" srcId="{0D07B58B-0BB4-5C4A-9A5C-39C3D03C0A19}" destId="{7123291A-8808-3E45-8DB6-ED658228222C}" srcOrd="10" destOrd="0" presId="urn:microsoft.com/office/officeart/2005/8/layout/chevron1"/>
    <dgm:cxn modelId="{827D1509-BEE6-7146-9457-878A5DCAD59C}" type="presParOf" srcId="{0D07B58B-0BB4-5C4A-9A5C-39C3D03C0A19}" destId="{5661D9AD-CF88-1C4D-B99E-541A2D7428E0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/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FB14BEA2-0E76-CA41-A85E-75C48CC502A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11A59933-4E9F-6742-8DCF-0C6E42357AD5}" type="parTrans" cxnId="{33B8A905-785B-434E-8646-9043F04A85DF}">
      <dgm:prSet/>
      <dgm:spPr/>
    </dgm:pt>
    <dgm:pt modelId="{FB2FCEFD-1B9D-D947-A059-61073AFA404C}" type="sibTrans" cxnId="{33B8A905-785B-434E-8646-9043F04A85DF}">
      <dgm:prSet/>
      <dgm:spPr/>
    </dgm:pt>
    <dgm:pt modelId="{3073173F-F5D6-654B-9855-2F0927EE6B9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A77F497B-A773-274B-AD6C-E42A7B4E038A}" type="parTrans" cxnId="{6D8E37E2-6FA3-D84C-89C8-FB8DA22C8DDD}">
      <dgm:prSet/>
      <dgm:spPr/>
    </dgm:pt>
    <dgm:pt modelId="{C74AF903-76CA-9F4D-ADC9-EDF9B7ED50E4}" type="sibTrans" cxnId="{6D8E37E2-6FA3-D84C-89C8-FB8DA22C8DDD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D07916DC-77C9-C741-AD6A-85EDC54826E5}" type="pres">
      <dgm:prSet presAssocID="{FB14BEA2-0E76-CA41-A85E-75C48CC502A2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C6BCA1F5-27B4-2640-9053-1A816967FE97}" type="pres">
      <dgm:prSet presAssocID="{FB2FCEFD-1B9D-D947-A059-61073AFA404C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547CF69D-B30F-B447-9074-89BE488C4A3B}" type="pres">
      <dgm:prSet presAssocID="{3073173F-F5D6-654B-9855-2F0927EE6B99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92FD4D1A-56FF-BB4C-A54A-9D3EEACC5083}" type="pres">
      <dgm:prSet presAssocID="{C74AF903-76CA-9F4D-ADC9-EDF9B7ED50E4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33B8A905-785B-434E-8646-9043F04A85DF}" srcId="{C9E9ACF7-8442-AA49-9592-1033B8B887E4}" destId="{FB14BEA2-0E76-CA41-A85E-75C48CC502A2}" srcOrd="3" destOrd="0" parTransId="{11A59933-4E9F-6742-8DCF-0C6E42357AD5}" sibTransId="{FB2FCEFD-1B9D-D947-A059-61073AFA404C}"/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EB55B245-38AA-0E45-ABA7-359DC1BE7DFB}" type="presOf" srcId="{FB14BEA2-0E76-CA41-A85E-75C48CC502A2}" destId="{D07916DC-77C9-C741-AD6A-85EDC54826E5}" srcOrd="0" destOrd="0" presId="urn:microsoft.com/office/officeart/2005/8/layout/chevron1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7F55478F-753F-3748-8D34-ACCBAD966C86}" type="presOf" srcId="{3073173F-F5D6-654B-9855-2F0927EE6B99}" destId="{547CF69D-B30F-B447-9074-89BE488C4A3B}" srcOrd="0" destOrd="0" presId="urn:microsoft.com/office/officeart/2005/8/layout/chevron1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6D8E37E2-6FA3-D84C-89C8-FB8DA22C8DDD}" srcId="{C9E9ACF7-8442-AA49-9592-1033B8B887E4}" destId="{3073173F-F5D6-654B-9855-2F0927EE6B99}" srcOrd="5" destOrd="0" parTransId="{A77F497B-A773-274B-AD6C-E42A7B4E038A}" sibTransId="{C74AF903-76CA-9F4D-ADC9-EDF9B7ED50E4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E8DC1A48-8DC2-DF42-882B-5D5A4D32B024}" type="presParOf" srcId="{0D07B58B-0BB4-5C4A-9A5C-39C3D03C0A19}" destId="{D07916DC-77C9-C741-AD6A-85EDC54826E5}" srcOrd="6" destOrd="0" presId="urn:microsoft.com/office/officeart/2005/8/layout/chevron1"/>
    <dgm:cxn modelId="{5F077C22-D607-954B-9660-5D6065959324}" type="presParOf" srcId="{0D07B58B-0BB4-5C4A-9A5C-39C3D03C0A19}" destId="{C6BCA1F5-27B4-2640-9053-1A816967FE97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FBC2C262-CFE4-6E41-9B33-417130530010}" type="presParOf" srcId="{0D07B58B-0BB4-5C4A-9A5C-39C3D03C0A19}" destId="{547CF69D-B30F-B447-9074-89BE488C4A3B}" srcOrd="10" destOrd="0" presId="urn:microsoft.com/office/officeart/2005/8/layout/chevron1"/>
    <dgm:cxn modelId="{4CC2C250-436A-A943-92D2-53BB9088964A}" type="presParOf" srcId="{0D07B58B-0BB4-5C4A-9A5C-39C3D03C0A19}" destId="{92FD4D1A-56FF-BB4C-A54A-9D3EEACC5083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D9BF7EC3-BAAF-7B48-A701-D9BA03A7DBA0}">
      <dgm:prSet/>
      <dgm:spPr>
        <a:solidFill>
          <a:schemeClr val="accent1"/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063E38DD-497B-2648-95E1-DA8FD2EB2D66}" type="parTrans" cxnId="{489C69FD-BFBF-A646-9F99-78515330F685}">
      <dgm:prSet/>
      <dgm:spPr/>
    </dgm:pt>
    <dgm:pt modelId="{0B292BA0-3070-F94E-A981-0FAA637DB2D1}" type="sibTrans" cxnId="{489C69FD-BFBF-A646-9F99-78515330F685}">
      <dgm:prSet/>
      <dgm:spPr/>
    </dgm:pt>
    <dgm:pt modelId="{5F7064DD-F64B-A54F-9822-DB3A7F044923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50D1BA1F-541B-6C43-ADB5-FC8C71136617}" type="parTrans" cxnId="{60D51752-0F2E-A447-BECD-44F2BF717830}">
      <dgm:prSet/>
      <dgm:spPr/>
    </dgm:pt>
    <dgm:pt modelId="{F82896D8-92C5-DD4D-A5D1-0D78DAF1D2E5}" type="sibTrans" cxnId="{60D51752-0F2E-A447-BECD-44F2BF717830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08EC329C-AF6C-0747-879C-60BED2255970}" type="pres">
      <dgm:prSet presAssocID="{D9BF7EC3-BAAF-7B48-A701-D9BA03A7DBA0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3251F719-D7D6-9C45-825C-4B35C8B09679}" type="pres">
      <dgm:prSet presAssocID="{0B292BA0-3070-F94E-A981-0FAA637DB2D1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5C43C2B7-408E-4041-B9EA-CB9D4DB076FB}" type="pres">
      <dgm:prSet presAssocID="{5F7064DD-F64B-A54F-9822-DB3A7F044923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4058AF7F-6BBC-974E-B5E3-C3DB7146191B}" type="pres">
      <dgm:prSet presAssocID="{F82896D8-92C5-DD4D-A5D1-0D78DAF1D2E5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60D51752-0F2E-A447-BECD-44F2BF717830}" srcId="{C9E9ACF7-8442-AA49-9592-1033B8B887E4}" destId="{5F7064DD-F64B-A54F-9822-DB3A7F044923}" srcOrd="5" destOrd="0" parTransId="{50D1BA1F-541B-6C43-ADB5-FC8C71136617}" sibTransId="{F82896D8-92C5-DD4D-A5D1-0D78DAF1D2E5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2575C656-2024-2A40-9708-AA52171865E8}" type="presOf" srcId="{D9BF7EC3-BAAF-7B48-A701-D9BA03A7DBA0}" destId="{08EC329C-AF6C-0747-879C-60BED2255970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489C69FD-BFBF-A646-9F99-78515330F685}" srcId="{C9E9ACF7-8442-AA49-9592-1033B8B887E4}" destId="{D9BF7EC3-BAAF-7B48-A701-D9BA03A7DBA0}" srcOrd="2" destOrd="0" parTransId="{063E38DD-497B-2648-95E1-DA8FD2EB2D66}" sibTransId="{0B292BA0-3070-F94E-A981-0FAA637DB2D1}"/>
    <dgm:cxn modelId="{A21B83FD-A67C-DC4D-B2A3-F528F85DD9B4}" type="presOf" srcId="{5F7064DD-F64B-A54F-9822-DB3A7F044923}" destId="{5C43C2B7-408E-4041-B9EA-CB9D4DB076FB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BF88137-C5E9-E341-AE95-29E92EEAD494}" type="presParOf" srcId="{0D07B58B-0BB4-5C4A-9A5C-39C3D03C0A19}" destId="{08EC329C-AF6C-0747-879C-60BED2255970}" srcOrd="4" destOrd="0" presId="urn:microsoft.com/office/officeart/2005/8/layout/chevron1"/>
    <dgm:cxn modelId="{38E8D81E-97D2-B443-AA8E-A32BD15D5E3F}" type="presParOf" srcId="{0D07B58B-0BB4-5C4A-9A5C-39C3D03C0A19}" destId="{3251F719-D7D6-9C45-825C-4B35C8B09679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E519864C-4EF6-6746-BAB0-D3F99D24BC5A}" type="presParOf" srcId="{0D07B58B-0BB4-5C4A-9A5C-39C3D03C0A19}" destId="{5C43C2B7-408E-4041-B9EA-CB9D4DB076FB}" srcOrd="10" destOrd="0" presId="urn:microsoft.com/office/officeart/2005/8/layout/chevron1"/>
    <dgm:cxn modelId="{DE0DC769-4002-A74B-937B-138D068BD61A}" type="presParOf" srcId="{0D07B58B-0BB4-5C4A-9A5C-39C3D03C0A19}" destId="{4058AF7F-6BBC-974E-B5E3-C3DB7146191B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/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0C039DF5-7C42-6247-87A5-90630C66A4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A82DA4F6-1632-F645-AB33-B7A9AB2EFA7B}" type="parTrans" cxnId="{6A687FFC-321C-B74E-AABE-629430A1DFEC}">
      <dgm:prSet/>
      <dgm:spPr/>
    </dgm:pt>
    <dgm:pt modelId="{0A99A9E8-6E5E-AF4D-AF9D-6D37C3A783D5}" type="sibTrans" cxnId="{6A687FFC-321C-B74E-AABE-629430A1DFEC}">
      <dgm:prSet/>
      <dgm:spPr/>
    </dgm:pt>
    <dgm:pt modelId="{AED20658-225B-274A-9D2F-92FCB1684A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2072E5FE-F659-344D-97E4-8350D48DA9ED}" type="parTrans" cxnId="{1DDDF42E-B4DA-1948-AA39-1D0A85625263}">
      <dgm:prSet/>
      <dgm:spPr/>
    </dgm:pt>
    <dgm:pt modelId="{C3431408-65E2-3A4A-9368-B84E1B79CAB4}" type="sibTrans" cxnId="{1DDDF42E-B4DA-1948-AA39-1D0A85625263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805CEA14-1DE3-6042-93DF-AB3CC1C27580}" type="pres">
      <dgm:prSet presAssocID="{0C039DF5-7C42-6247-87A5-90630C66A48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B5BEC5C6-A925-4949-A363-A3EC099E5BC5}" type="pres">
      <dgm:prSet presAssocID="{0A99A9E8-6E5E-AF4D-AF9D-6D37C3A783D5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D949CC11-3BC8-6244-919F-3DC79A736F4D}" type="pres">
      <dgm:prSet presAssocID="{AED20658-225B-274A-9D2F-92FCB1684AFC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F1FB446-9E2E-8040-A27E-DF58B96D811F}" type="pres">
      <dgm:prSet presAssocID="{C3431408-65E2-3A4A-9368-B84E1B79CAB4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1DDDF42E-B4DA-1948-AA39-1D0A85625263}" srcId="{C9E9ACF7-8442-AA49-9592-1033B8B887E4}" destId="{AED20658-225B-274A-9D2F-92FCB1684AFC}" srcOrd="5" destOrd="0" parTransId="{2072E5FE-F659-344D-97E4-8350D48DA9ED}" sibTransId="{C3431408-65E2-3A4A-9368-B84E1B79CAB4}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D6AB0B52-1C51-374B-8124-68FBF1C9BB9F}" type="presOf" srcId="{AED20658-225B-274A-9D2F-92FCB1684AFC}" destId="{D949CC11-3BC8-6244-919F-3DC79A736F4D}" srcOrd="0" destOrd="0" presId="urn:microsoft.com/office/officeart/2005/8/layout/chevron1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F31A97CF-1091-C544-B56B-F3410F284E04}" type="presOf" srcId="{0C039DF5-7C42-6247-87A5-90630C66A48D}" destId="{805CEA14-1DE3-6042-93DF-AB3CC1C27580}" srcOrd="0" destOrd="0" presId="urn:microsoft.com/office/officeart/2005/8/layout/chevron1"/>
    <dgm:cxn modelId="{6A687FFC-321C-B74E-AABE-629430A1DFEC}" srcId="{C9E9ACF7-8442-AA49-9592-1033B8B887E4}" destId="{0C039DF5-7C42-6247-87A5-90630C66A48D}" srcOrd="2" destOrd="0" parTransId="{A82DA4F6-1632-F645-AB33-B7A9AB2EFA7B}" sibTransId="{0A99A9E8-6E5E-AF4D-AF9D-6D37C3A783D5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6997F642-FEA2-5D4F-B0D5-301E4912A188}" type="presParOf" srcId="{0D07B58B-0BB4-5C4A-9A5C-39C3D03C0A19}" destId="{805CEA14-1DE3-6042-93DF-AB3CC1C27580}" srcOrd="4" destOrd="0" presId="urn:microsoft.com/office/officeart/2005/8/layout/chevron1"/>
    <dgm:cxn modelId="{3D9AA187-0576-5D45-A484-BDCB8642DC86}" type="presParOf" srcId="{0D07B58B-0BB4-5C4A-9A5C-39C3D03C0A19}" destId="{B5BEC5C6-A925-4949-A363-A3EC099E5BC5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DF33E6C9-5B7E-B94B-BF18-5EF520BB0E0B}" type="presParOf" srcId="{0D07B58B-0BB4-5C4A-9A5C-39C3D03C0A19}" destId="{D949CC11-3BC8-6244-919F-3DC79A736F4D}" srcOrd="10" destOrd="0" presId="urn:microsoft.com/office/officeart/2005/8/layout/chevron1"/>
    <dgm:cxn modelId="{3D287CEC-4ED6-0B48-8BA5-54097283305E}" type="presParOf" srcId="{0D07B58B-0BB4-5C4A-9A5C-39C3D03C0A19}" destId="{0F1FB446-9E2E-8040-A27E-DF58B96D811F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0AF8091-C082-E940-8441-C366056572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B7ECEFC5-E3A0-8C4B-A6A7-EEA06D24C9EC}" type="parTrans" cxnId="{63738B9B-BDA5-8C4C-A93D-F7558976C691}">
      <dgm:prSet/>
      <dgm:spPr/>
      <dgm:t>
        <a:bodyPr/>
        <a:lstStyle/>
        <a:p>
          <a:endParaRPr lang="en-US"/>
        </a:p>
      </dgm:t>
    </dgm:pt>
    <dgm:pt modelId="{A57DC572-7BE5-434C-97EA-915E454DF39A}" type="sibTrans" cxnId="{63738B9B-BDA5-8C4C-A93D-F7558976C691}">
      <dgm:prSet/>
      <dgm:spPr/>
      <dgm:t>
        <a:bodyPr/>
        <a:lstStyle/>
        <a:p>
          <a:endParaRPr lang="en-US"/>
        </a:p>
      </dgm:t>
    </dgm:pt>
    <dgm:pt modelId="{152BE5A1-6F0B-CE4A-B4D6-3B758190AAF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69D30F48-51B9-624A-81A4-7DBB6D5A1F22}" type="parTrans" cxnId="{3FE957E3-0EF3-9447-A4ED-29F8C858AA29}">
      <dgm:prSet/>
      <dgm:spPr/>
      <dgm:t>
        <a:bodyPr/>
        <a:lstStyle/>
        <a:p>
          <a:endParaRPr lang="en-US"/>
        </a:p>
      </dgm:t>
    </dgm:pt>
    <dgm:pt modelId="{5612FA2C-A9E0-AB49-9773-2C0C10F7B84F}" type="sibTrans" cxnId="{3FE957E3-0EF3-9447-A4ED-29F8C858AA29}">
      <dgm:prSet/>
      <dgm:spPr/>
      <dgm:t>
        <a:bodyPr/>
        <a:lstStyle/>
        <a:p>
          <a:endParaRPr lang="en-US"/>
        </a:p>
      </dgm:t>
    </dgm:pt>
    <dgm:pt modelId="{1936FBF2-52B6-9948-A838-C0DEACB8C0C9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C93DE916-91AD-1847-A217-7AC8F4D1BFD5}" type="parTrans" cxnId="{293E166B-C132-7A4C-842E-14EC29AA4830}">
      <dgm:prSet/>
      <dgm:spPr/>
      <dgm:t>
        <a:bodyPr/>
        <a:lstStyle/>
        <a:p>
          <a:endParaRPr lang="en-US"/>
        </a:p>
      </dgm:t>
    </dgm:pt>
    <dgm:pt modelId="{DF735787-2C9C-EC4B-B550-F5F6EFA217B2}" type="sibTrans" cxnId="{293E166B-C132-7A4C-842E-14EC29AA4830}">
      <dgm:prSet/>
      <dgm:spPr/>
      <dgm:t>
        <a:bodyPr/>
        <a:lstStyle/>
        <a:p>
          <a:endParaRPr lang="en-US"/>
        </a:p>
      </dgm:t>
    </dgm:pt>
    <dgm:pt modelId="{AE161012-E9AF-4A4F-AA10-ABB27D506795}">
      <dgm:prSet/>
      <dgm:spPr/>
      <dgm:t>
        <a:bodyPr/>
        <a:lstStyle/>
        <a:p>
          <a:r>
            <a:rPr lang="en-US"/>
            <a:t>Transmit Credentials</a:t>
          </a:r>
        </a:p>
      </dgm:t>
    </dgm:pt>
    <dgm:pt modelId="{2358E41F-1CD8-8546-8329-DF8CE5DE4FE5}" type="parTrans" cxnId="{68953A87-A615-2544-9357-F7CD26408C46}">
      <dgm:prSet/>
      <dgm:spPr/>
      <dgm:t>
        <a:bodyPr/>
        <a:lstStyle/>
        <a:p>
          <a:endParaRPr lang="en-US"/>
        </a:p>
      </dgm:t>
    </dgm:pt>
    <dgm:pt modelId="{CDB6C7C0-B023-DB43-81FD-419D5162C8AB}" type="sibTrans" cxnId="{68953A87-A615-2544-9357-F7CD26408C46}">
      <dgm:prSet/>
      <dgm:spPr/>
      <dgm:t>
        <a:bodyPr/>
        <a:lstStyle/>
        <a:p>
          <a:endParaRPr lang="en-US"/>
        </a:p>
      </dgm:t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98999374-BA81-604C-8621-6FE2A3D6CED7}" type="pres">
      <dgm:prSet presAssocID="{B0AF8091-C082-E940-8441-C366056572FC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EB27F932-D6D7-584B-9971-96FE305469E2}" type="pres">
      <dgm:prSet presAssocID="{A57DC572-7BE5-434C-97EA-915E454DF39A}" presName="parTxOnlySpace" presStyleCnt="0"/>
      <dgm:spPr/>
    </dgm:pt>
    <dgm:pt modelId="{6DDFF9EB-FEE6-3A46-8E4F-C0700F1B70F5}" type="pres">
      <dgm:prSet presAssocID="{AE161012-E9AF-4A4F-AA10-ABB27D50679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5F820F00-6624-C24D-8921-4B79195AFBA1}" type="pres">
      <dgm:prSet presAssocID="{CDB6C7C0-B023-DB43-81FD-419D5162C8AB}" presName="parTxOnlySpace" presStyleCnt="0"/>
      <dgm:spPr/>
    </dgm:pt>
    <dgm:pt modelId="{04F08477-DC63-E141-A7F3-3F251F4623CF}" type="pres">
      <dgm:prSet presAssocID="{1936FBF2-52B6-9948-A838-C0DEACB8C0C9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B812D16-F2F9-D442-8A1C-25F51964D45C}" type="pres">
      <dgm:prSet presAssocID="{DF735787-2C9C-EC4B-B550-F5F6EFA217B2}" presName="parTxOnlySpace" presStyleCnt="0"/>
      <dgm:spPr/>
    </dgm:pt>
    <dgm:pt modelId="{D592F0EE-C1D9-9F44-B734-F4978179AC48}" type="pres">
      <dgm:prSet presAssocID="{152BE5A1-6F0B-CE4A-B4D6-3B758190AAFB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72E9982D-B581-B543-B05D-A54FE7903292}" type="pres">
      <dgm:prSet presAssocID="{5612FA2C-A9E0-AB49-9773-2C0C10F7B84F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293E166B-C132-7A4C-842E-14EC29AA4830}" srcId="{C9E9ACF7-8442-AA49-9592-1033B8B887E4}" destId="{1936FBF2-52B6-9948-A838-C0DEACB8C0C9}" srcOrd="5" destOrd="0" parTransId="{C93DE916-91AD-1847-A217-7AC8F4D1BFD5}" sibTransId="{DF735787-2C9C-EC4B-B550-F5F6EFA217B2}"/>
    <dgm:cxn modelId="{0E34954B-34BD-754E-A890-33E8896C17CA}" type="presOf" srcId="{AE161012-E9AF-4A4F-AA10-ABB27D506795}" destId="{6DDFF9EB-FEE6-3A46-8E4F-C0700F1B70F5}" srcOrd="0" destOrd="0" presId="urn:microsoft.com/office/officeart/2005/8/layout/chevron1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8D12E04E-9DF9-4946-BFF7-2DB444C2B8FE}" type="presOf" srcId="{B0AF8091-C082-E940-8441-C366056572FC}" destId="{98999374-BA81-604C-8621-6FE2A3D6CED7}" srcOrd="0" destOrd="0" presId="urn:microsoft.com/office/officeart/2005/8/layout/chevron1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68953A87-A615-2544-9357-F7CD26408C46}" srcId="{C9E9ACF7-8442-AA49-9592-1033B8B887E4}" destId="{AE161012-E9AF-4A4F-AA10-ABB27D506795}" srcOrd="4" destOrd="0" parTransId="{2358E41F-1CD8-8546-8329-DF8CE5DE4FE5}" sibTransId="{CDB6C7C0-B023-DB43-81FD-419D5162C8AB}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63738B9B-BDA5-8C4C-A93D-F7558976C691}" srcId="{C9E9ACF7-8442-AA49-9592-1033B8B887E4}" destId="{B0AF8091-C082-E940-8441-C366056572FC}" srcOrd="3" destOrd="0" parTransId="{B7ECEFC5-E3A0-8C4B-A6A7-EEA06D24C9EC}" sibTransId="{A57DC572-7BE5-434C-97EA-915E454DF39A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DAA678CF-2E83-B742-9E8F-96901A92DEFC}" type="presOf" srcId="{152BE5A1-6F0B-CE4A-B4D6-3B758190AAFB}" destId="{D592F0EE-C1D9-9F44-B734-F4978179AC48}" srcOrd="0" destOrd="0" presId="urn:microsoft.com/office/officeart/2005/8/layout/chevron1"/>
    <dgm:cxn modelId="{4D33F6D5-884A-FC4F-BECD-0B725AFDC3B0}" type="presOf" srcId="{1936FBF2-52B6-9948-A838-C0DEACB8C0C9}" destId="{04F08477-DC63-E141-A7F3-3F251F4623CF}" srcOrd="0" destOrd="0" presId="urn:microsoft.com/office/officeart/2005/8/layout/chevron1"/>
    <dgm:cxn modelId="{3FE957E3-0EF3-9447-A4ED-29F8C858AA29}" srcId="{C9E9ACF7-8442-AA49-9592-1033B8B887E4}" destId="{152BE5A1-6F0B-CE4A-B4D6-3B758190AAFB}" srcOrd="6" destOrd="0" parTransId="{69D30F48-51B9-624A-81A4-7DBB6D5A1F22}" sibTransId="{5612FA2C-A9E0-AB49-9773-2C0C10F7B84F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008A4CF0-342F-2D48-8A94-EB4041DBC978}" type="presParOf" srcId="{0D07B58B-0BB4-5C4A-9A5C-39C3D03C0A19}" destId="{98999374-BA81-604C-8621-6FE2A3D6CED7}" srcOrd="6" destOrd="0" presId="urn:microsoft.com/office/officeart/2005/8/layout/chevron1"/>
    <dgm:cxn modelId="{39861223-F190-5147-A095-E181B95682B6}" type="presParOf" srcId="{0D07B58B-0BB4-5C4A-9A5C-39C3D03C0A19}" destId="{EB27F932-D6D7-584B-9971-96FE305469E2}" srcOrd="7" destOrd="0" presId="urn:microsoft.com/office/officeart/2005/8/layout/chevron1"/>
    <dgm:cxn modelId="{78BCC2E0-A8D7-B14B-8F23-ED7119602380}" type="presParOf" srcId="{0D07B58B-0BB4-5C4A-9A5C-39C3D03C0A19}" destId="{6DDFF9EB-FEE6-3A46-8E4F-C0700F1B70F5}" srcOrd="8" destOrd="0" presId="urn:microsoft.com/office/officeart/2005/8/layout/chevron1"/>
    <dgm:cxn modelId="{82E444CA-8506-054B-8AE7-422D55F24B45}" type="presParOf" srcId="{0D07B58B-0BB4-5C4A-9A5C-39C3D03C0A19}" destId="{5F820F00-6624-C24D-8921-4B79195AFBA1}" srcOrd="9" destOrd="0" presId="urn:microsoft.com/office/officeart/2005/8/layout/chevron1"/>
    <dgm:cxn modelId="{32EAE315-44A5-564F-8795-D233067B7950}" type="presParOf" srcId="{0D07B58B-0BB4-5C4A-9A5C-39C3D03C0A19}" destId="{04F08477-DC63-E141-A7F3-3F251F4623CF}" srcOrd="10" destOrd="0" presId="urn:microsoft.com/office/officeart/2005/8/layout/chevron1"/>
    <dgm:cxn modelId="{7009861E-D508-B148-9214-F7E45E959F93}" type="presParOf" srcId="{0D07B58B-0BB4-5C4A-9A5C-39C3D03C0A19}" destId="{0B812D16-F2F9-D442-8A1C-25F51964D45C}" srcOrd="11" destOrd="0" presId="urn:microsoft.com/office/officeart/2005/8/layout/chevron1"/>
    <dgm:cxn modelId="{8743BFC7-247F-774A-B75E-FA19EECEE299}" type="presParOf" srcId="{0D07B58B-0BB4-5C4A-9A5C-39C3D03C0A19}" destId="{D592F0EE-C1D9-9F44-B734-F4978179AC48}" srcOrd="12" destOrd="0" presId="urn:microsoft.com/office/officeart/2005/8/layout/chevron1"/>
    <dgm:cxn modelId="{3D2090EF-3F1B-2E45-86D9-7229DB5207E2}" type="presParOf" srcId="{0D07B58B-0BB4-5C4A-9A5C-39C3D03C0A19}" destId="{72E9982D-B581-B543-B05D-A54FE7903292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0AF8091-C082-E940-8441-C366056572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B7ECEFC5-E3A0-8C4B-A6A7-EEA06D24C9EC}" type="parTrans" cxnId="{63738B9B-BDA5-8C4C-A93D-F7558976C691}">
      <dgm:prSet/>
      <dgm:spPr/>
      <dgm:t>
        <a:bodyPr/>
        <a:lstStyle/>
        <a:p>
          <a:endParaRPr lang="en-US"/>
        </a:p>
      </dgm:t>
    </dgm:pt>
    <dgm:pt modelId="{A57DC572-7BE5-434C-97EA-915E454DF39A}" type="sibTrans" cxnId="{63738B9B-BDA5-8C4C-A93D-F7558976C691}">
      <dgm:prSet/>
      <dgm:spPr/>
      <dgm:t>
        <a:bodyPr/>
        <a:lstStyle/>
        <a:p>
          <a:endParaRPr lang="en-US"/>
        </a:p>
      </dgm:t>
    </dgm:pt>
    <dgm:pt modelId="{D0333760-72E3-754E-95FF-531E31AC0A8E}">
      <dgm:prSet/>
      <dgm:spPr/>
      <dgm:t>
        <a:bodyPr/>
        <a:lstStyle/>
        <a:p>
          <a:r>
            <a:rPr lang="en-US"/>
            <a:t>Panel Evaluates</a:t>
          </a:r>
        </a:p>
      </dgm:t>
    </dgm:pt>
    <dgm:pt modelId="{EAB34410-EA63-E142-8E62-89B2DC024AA4}" type="parTrans" cxnId="{9DAB712F-F7F3-8B41-9CD8-B7E384B327CA}">
      <dgm:prSet/>
      <dgm:spPr/>
      <dgm:t>
        <a:bodyPr/>
        <a:lstStyle/>
        <a:p>
          <a:endParaRPr lang="en-US"/>
        </a:p>
      </dgm:t>
    </dgm:pt>
    <dgm:pt modelId="{FCB79FBD-5CB0-0A4A-BD6C-C3EF08712B96}" type="sibTrans" cxnId="{9DAB712F-F7F3-8B41-9CD8-B7E384B327CA}">
      <dgm:prSet/>
      <dgm:spPr/>
      <dgm:t>
        <a:bodyPr/>
        <a:lstStyle/>
        <a:p>
          <a:endParaRPr lang="en-US"/>
        </a:p>
      </dgm:t>
    </dgm:pt>
    <dgm:pt modelId="{FDE6C69F-B2A9-B244-B677-34BAC190635A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946ED115-7F5D-B241-A7B7-6FE4ED24DAA1}" type="parTrans" cxnId="{3AFF9858-E53F-A449-A398-56282EDDC7A3}">
      <dgm:prSet/>
      <dgm:spPr/>
    </dgm:pt>
    <dgm:pt modelId="{747D29DE-7FE4-6146-8B8F-A9D204A815C8}" type="sibTrans" cxnId="{3AFF9858-E53F-A449-A398-56282EDDC7A3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98999374-BA81-604C-8621-6FE2A3D6CED7}" type="pres">
      <dgm:prSet presAssocID="{B0AF8091-C082-E940-8441-C366056572FC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EB27F932-D6D7-584B-9971-96FE305469E2}" type="pres">
      <dgm:prSet presAssocID="{A57DC572-7BE5-434C-97EA-915E454DF39A}" presName="parTxOnlySpace" presStyleCnt="0"/>
      <dgm:spPr/>
    </dgm:pt>
    <dgm:pt modelId="{FDEC01AB-4FC2-514E-866E-F6D07CF36E2E}" type="pres">
      <dgm:prSet presAssocID="{FDE6C69F-B2A9-B244-B677-34BAC190635A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A76830E5-22E2-B143-AC04-76CF901C8CFD}" type="pres">
      <dgm:prSet presAssocID="{747D29DE-7FE4-6146-8B8F-A9D204A815C8}" presName="parTxOnlySpace" presStyleCnt="0"/>
      <dgm:spPr/>
    </dgm:pt>
    <dgm:pt modelId="{0468FEF6-0955-1645-B352-951CD19CBA2C}" type="pres">
      <dgm:prSet presAssocID="{D0333760-72E3-754E-95FF-531E31AC0A8E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D0E121B3-3404-5C41-92B7-5F4747DCCE14}" type="pres">
      <dgm:prSet presAssocID="{FCB79FBD-5CB0-0A4A-BD6C-C3EF08712B96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A7EF60E-0E27-6241-A3EA-ADA5B3009E5B}" type="presOf" srcId="{D0333760-72E3-754E-95FF-531E31AC0A8E}" destId="{0468FEF6-0955-1645-B352-951CD19CBA2C}" srcOrd="0" destOrd="0" presId="urn:microsoft.com/office/officeart/2005/8/layout/chevron1"/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9DAB712F-F7F3-8B41-9CD8-B7E384B327CA}" srcId="{C9E9ACF7-8442-AA49-9592-1033B8B887E4}" destId="{D0333760-72E3-754E-95FF-531E31AC0A8E}" srcOrd="5" destOrd="0" parTransId="{EAB34410-EA63-E142-8E62-89B2DC024AA4}" sibTransId="{FCB79FBD-5CB0-0A4A-BD6C-C3EF08712B96}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8D12E04E-9DF9-4946-BFF7-2DB444C2B8FE}" type="presOf" srcId="{B0AF8091-C082-E940-8441-C366056572FC}" destId="{98999374-BA81-604C-8621-6FE2A3D6CED7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3AFF9858-E53F-A449-A398-56282EDDC7A3}" srcId="{C9E9ACF7-8442-AA49-9592-1033B8B887E4}" destId="{FDE6C69F-B2A9-B244-B677-34BAC190635A}" srcOrd="4" destOrd="0" parTransId="{946ED115-7F5D-B241-A7B7-6FE4ED24DAA1}" sibTransId="{747D29DE-7FE4-6146-8B8F-A9D204A815C8}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63738B9B-BDA5-8C4C-A93D-F7558976C691}" srcId="{C9E9ACF7-8442-AA49-9592-1033B8B887E4}" destId="{B0AF8091-C082-E940-8441-C366056572FC}" srcOrd="3" destOrd="0" parTransId="{B7ECEFC5-E3A0-8C4B-A6A7-EEA06D24C9EC}" sibTransId="{A57DC572-7BE5-434C-97EA-915E454DF39A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987AD8EE-7E1B-B143-9575-D0A363A0F352}" type="presOf" srcId="{FDE6C69F-B2A9-B244-B677-34BAC190635A}" destId="{FDEC01AB-4FC2-514E-866E-F6D07CF36E2E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008A4CF0-342F-2D48-8A94-EB4041DBC978}" type="presParOf" srcId="{0D07B58B-0BB4-5C4A-9A5C-39C3D03C0A19}" destId="{98999374-BA81-604C-8621-6FE2A3D6CED7}" srcOrd="6" destOrd="0" presId="urn:microsoft.com/office/officeart/2005/8/layout/chevron1"/>
    <dgm:cxn modelId="{39861223-F190-5147-A095-E181B95682B6}" type="presParOf" srcId="{0D07B58B-0BB4-5C4A-9A5C-39C3D03C0A19}" destId="{EB27F932-D6D7-584B-9971-96FE305469E2}" srcOrd="7" destOrd="0" presId="urn:microsoft.com/office/officeart/2005/8/layout/chevron1"/>
    <dgm:cxn modelId="{3211D93C-CDC9-3D4E-88F7-117CCCD31FE8}" type="presParOf" srcId="{0D07B58B-0BB4-5C4A-9A5C-39C3D03C0A19}" destId="{FDEC01AB-4FC2-514E-866E-F6D07CF36E2E}" srcOrd="8" destOrd="0" presId="urn:microsoft.com/office/officeart/2005/8/layout/chevron1"/>
    <dgm:cxn modelId="{C0C94A2E-A60A-AD48-A150-D85E929A0701}" type="presParOf" srcId="{0D07B58B-0BB4-5C4A-9A5C-39C3D03C0A19}" destId="{A76830E5-22E2-B143-AC04-76CF901C8CFD}" srcOrd="9" destOrd="0" presId="urn:microsoft.com/office/officeart/2005/8/layout/chevron1"/>
    <dgm:cxn modelId="{CAF1F183-AFDC-AD49-AFDC-735AFA2D790C}" type="presParOf" srcId="{0D07B58B-0BB4-5C4A-9A5C-39C3D03C0A19}" destId="{0468FEF6-0955-1645-B352-951CD19CBA2C}" srcOrd="10" destOrd="0" presId="urn:microsoft.com/office/officeart/2005/8/layout/chevron1"/>
    <dgm:cxn modelId="{2F7A8421-4240-DD40-B6E0-7F6B5809EA66}" type="presParOf" srcId="{0D07B58B-0BB4-5C4A-9A5C-39C3D03C0A19}" destId="{D0E121B3-3404-5C41-92B7-5F4747DCCE14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/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B0AF8091-C082-E940-8441-C366056572F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B7ECEFC5-E3A0-8C4B-A6A7-EEA06D24C9EC}" type="parTrans" cxnId="{63738B9B-BDA5-8C4C-A93D-F7558976C691}">
      <dgm:prSet/>
      <dgm:spPr/>
    </dgm:pt>
    <dgm:pt modelId="{A57DC572-7BE5-434C-97EA-915E454DF39A}" type="sibTrans" cxnId="{63738B9B-BDA5-8C4C-A93D-F7558976C691}">
      <dgm:prSet/>
      <dgm:spPr/>
    </dgm:pt>
    <dgm:pt modelId="{C3BCCA10-A2B6-F441-B407-2AA25CBE88E4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Panel Evaluates</a:t>
          </a:r>
        </a:p>
      </dgm:t>
    </dgm:pt>
    <dgm:pt modelId="{75612D9B-26DF-C743-B21F-C4DEE8D370E8}" type="parTrans" cxnId="{FB4C4670-51BC-6A4D-89D0-FB8B97B55696}">
      <dgm:prSet/>
      <dgm:spPr/>
    </dgm:pt>
    <dgm:pt modelId="{C26D28C7-29D4-CE4F-B36D-2A3B4589855D}" type="sibTrans" cxnId="{FB4C4670-51BC-6A4D-89D0-FB8B97B55696}">
      <dgm:prSet/>
      <dgm:spPr/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98999374-BA81-604C-8621-6FE2A3D6CED7}" type="pres">
      <dgm:prSet presAssocID="{B0AF8091-C082-E940-8441-C366056572FC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EB27F932-D6D7-584B-9971-96FE305469E2}" type="pres">
      <dgm:prSet presAssocID="{A57DC572-7BE5-434C-97EA-915E454DF39A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038C2BEB-9374-0B44-9F81-09730EEEE86B}" type="pres">
      <dgm:prSet presAssocID="{C3BCCA10-A2B6-F441-B407-2AA25CBE88E4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8E86660A-1CA6-AD4C-8462-193C4AE741D5}" type="pres">
      <dgm:prSet presAssocID="{C26D28C7-29D4-CE4F-B36D-2A3B4589855D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8D12E04E-9DF9-4946-BFF7-2DB444C2B8FE}" type="presOf" srcId="{B0AF8091-C082-E940-8441-C366056572FC}" destId="{98999374-BA81-604C-8621-6FE2A3D6CED7}" srcOrd="0" destOrd="0" presId="urn:microsoft.com/office/officeart/2005/8/layout/chevron1"/>
    <dgm:cxn modelId="{E6EE1F70-B6BA-AC46-BB17-CBD1A09264DC}" srcId="{C9E9ACF7-8442-AA49-9592-1033B8B887E4}" destId="{55876D3F-8859-B740-8B66-EF8118B22602}" srcOrd="6" destOrd="0" parTransId="{28B9CAEF-CD9C-1B47-A4AF-3FCEBC29CF76}" sibTransId="{A8CCFE66-9A4B-404C-8B24-45683AEBCD82}"/>
    <dgm:cxn modelId="{FB4C4670-51BC-6A4D-89D0-FB8B97B55696}" srcId="{C9E9ACF7-8442-AA49-9592-1033B8B887E4}" destId="{C3BCCA10-A2B6-F441-B407-2AA25CBE88E4}" srcOrd="5" destOrd="0" parTransId="{75612D9B-26DF-C743-B21F-C4DEE8D370E8}" sibTransId="{C26D28C7-29D4-CE4F-B36D-2A3B4589855D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7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2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63738B9B-BDA5-8C4C-A93D-F7558976C691}" srcId="{C9E9ACF7-8442-AA49-9592-1033B8B887E4}" destId="{B0AF8091-C082-E940-8441-C366056572FC}" srcOrd="3" destOrd="0" parTransId="{B7ECEFC5-E3A0-8C4B-A6A7-EEA06D24C9EC}" sibTransId="{A57DC572-7BE5-434C-97EA-915E454DF39A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6870E8C6-C646-9C4F-B340-874D580C70CB}" type="presOf" srcId="{C3BCCA10-A2B6-F441-B407-2AA25CBE88E4}" destId="{038C2BEB-9374-0B44-9F81-09730EEEE86B}" srcOrd="0" destOrd="0" presId="urn:microsoft.com/office/officeart/2005/8/layout/chevron1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1026B92-EE20-A74D-B782-5E21935EDF9A}" type="presParOf" srcId="{0D07B58B-0BB4-5C4A-9A5C-39C3D03C0A19}" destId="{A4027068-AD20-DD4A-BEA7-B852F3613C8F}" srcOrd="4" destOrd="0" presId="urn:microsoft.com/office/officeart/2005/8/layout/chevron1"/>
    <dgm:cxn modelId="{2E290E58-668C-9342-9F38-468D2D09B5DD}" type="presParOf" srcId="{0D07B58B-0BB4-5C4A-9A5C-39C3D03C0A19}" destId="{74E332EF-8238-7B4E-B8D8-9833EBB6F5CA}" srcOrd="5" destOrd="0" presId="urn:microsoft.com/office/officeart/2005/8/layout/chevron1"/>
    <dgm:cxn modelId="{008A4CF0-342F-2D48-8A94-EB4041DBC978}" type="presParOf" srcId="{0D07B58B-0BB4-5C4A-9A5C-39C3D03C0A19}" destId="{98999374-BA81-604C-8621-6FE2A3D6CED7}" srcOrd="6" destOrd="0" presId="urn:microsoft.com/office/officeart/2005/8/layout/chevron1"/>
    <dgm:cxn modelId="{39861223-F190-5147-A095-E181B95682B6}" type="presParOf" srcId="{0D07B58B-0BB4-5C4A-9A5C-39C3D03C0A19}" destId="{EB27F932-D6D7-584B-9971-96FE305469E2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943629CB-F6FA-6147-963D-B87A41CFB139}" type="presParOf" srcId="{0D07B58B-0BB4-5C4A-9A5C-39C3D03C0A19}" destId="{038C2BEB-9374-0B44-9F81-09730EEEE86B}" srcOrd="10" destOrd="0" presId="urn:microsoft.com/office/officeart/2005/8/layout/chevron1"/>
    <dgm:cxn modelId="{2C53B421-30C0-794F-B5AC-513A8894F93B}" type="presParOf" srcId="{0D07B58B-0BB4-5C4A-9A5C-39C3D03C0A19}" destId="{8E86660A-1CA6-AD4C-8462-193C4AE741D5}" srcOrd="11" destOrd="0" presId="urn:microsoft.com/office/officeart/2005/8/layout/chevron1"/>
    <dgm:cxn modelId="{2A23D1A8-1224-EE4D-91D0-3D90DD513CC9}" type="presParOf" srcId="{0D07B58B-0BB4-5C4A-9A5C-39C3D03C0A19}" destId="{BC41FC8A-86F3-A34E-9E66-B8B251CA65B0}" srcOrd="12" destOrd="0" presId="urn:microsoft.com/office/officeart/2005/8/layout/chevron1"/>
    <dgm:cxn modelId="{F67B7613-F120-AC4D-A322-F19C5C9DC8D5}" type="presParOf" srcId="{0D07B58B-0BB4-5C4A-9A5C-39C3D03C0A19}" destId="{4C580F7D-DF5B-7B45-BEE2-0C87372A8D2B}" srcOrd="13" destOrd="0" presId="urn:microsoft.com/office/officeart/2005/8/layout/chevron1"/>
    <dgm:cxn modelId="{C230481C-0415-8E49-B502-F60CD21FBF4B}" type="presParOf" srcId="{0D07B58B-0BB4-5C4A-9A5C-39C3D03C0A19}" destId="{FD855B95-5EAD-234B-9878-DEF2424A10AE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E9ACF7-8442-AA49-9592-1033B8B887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46F3-1FEA-2F49-8EDC-DE8DF7AA278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Enroll</a:t>
          </a:r>
        </a:p>
      </dgm:t>
    </dgm:pt>
    <dgm:pt modelId="{FCEAA476-3DDB-5748-AD79-A81242C01D8F}" type="parTrans" cxnId="{96141944-14F3-954A-8704-D1A4C7ED86F8}">
      <dgm:prSet/>
      <dgm:spPr/>
      <dgm:t>
        <a:bodyPr/>
        <a:lstStyle/>
        <a:p>
          <a:endParaRPr lang="en-US"/>
        </a:p>
      </dgm:t>
    </dgm:pt>
    <dgm:pt modelId="{6DD6D505-2AEC-B44F-87E1-5167923CD73E}" type="sibTrans" cxnId="{96141944-14F3-954A-8704-D1A4C7ED86F8}">
      <dgm:prSet/>
      <dgm:spPr/>
      <dgm:t>
        <a:bodyPr/>
        <a:lstStyle/>
        <a:p>
          <a:endParaRPr lang="en-US"/>
        </a:p>
      </dgm:t>
    </dgm:pt>
    <dgm:pt modelId="{D2A782ED-304B-214D-A1B9-B1A23F15E53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Waiting</a:t>
          </a:r>
        </a:p>
      </dgm:t>
    </dgm:pt>
    <dgm:pt modelId="{2D113BD5-E411-E34A-B554-6E2EEE2DC12C}" type="parTrans" cxnId="{CD7DB138-698B-5F4F-BC5E-DF849430216F}">
      <dgm:prSet/>
      <dgm:spPr/>
      <dgm:t>
        <a:bodyPr/>
        <a:lstStyle/>
        <a:p>
          <a:endParaRPr lang="en-US"/>
        </a:p>
      </dgm:t>
    </dgm:pt>
    <dgm:pt modelId="{125EDD61-C4D4-7F4C-8D52-7911492C198E}" type="sibTrans" cxnId="{CD7DB138-698B-5F4F-BC5E-DF849430216F}">
      <dgm:prSet/>
      <dgm:spPr/>
      <dgm:t>
        <a:bodyPr/>
        <a:lstStyle/>
        <a:p>
          <a:endParaRPr lang="en-US"/>
        </a:p>
      </dgm:t>
    </dgm:pt>
    <dgm:pt modelId="{AA3D0574-A927-9C4D-A4BE-51A392580C1D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Match Face</a:t>
          </a:r>
        </a:p>
      </dgm:t>
    </dgm:pt>
    <dgm:pt modelId="{6F636594-17D8-F147-A334-A007740BDDD1}" type="parTrans" cxnId="{B0772390-DB73-C742-8AF5-38909FD32667}">
      <dgm:prSet/>
      <dgm:spPr/>
      <dgm:t>
        <a:bodyPr/>
        <a:lstStyle/>
        <a:p>
          <a:endParaRPr lang="en-US"/>
        </a:p>
      </dgm:t>
    </dgm:pt>
    <dgm:pt modelId="{A351DD18-9C99-3D4F-914D-BAABF303709E}" type="sibTrans" cxnId="{B0772390-DB73-C742-8AF5-38909FD32667}">
      <dgm:prSet/>
      <dgm:spPr/>
      <dgm:t>
        <a:bodyPr/>
        <a:lstStyle/>
        <a:p>
          <a:endParaRPr lang="en-US"/>
        </a:p>
      </dgm:t>
    </dgm:pt>
    <dgm:pt modelId="{01A6CCAB-6D01-9A45-96B3-74F84F3C0B80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Transmit Credentials</a:t>
          </a:r>
        </a:p>
      </dgm:t>
    </dgm:pt>
    <dgm:pt modelId="{6D4D4491-A4A3-3E4F-91F3-825217DB1790}" type="parTrans" cxnId="{8E188898-8731-4E43-BC74-754453BE2A32}">
      <dgm:prSet/>
      <dgm:spPr/>
      <dgm:t>
        <a:bodyPr/>
        <a:lstStyle/>
        <a:p>
          <a:endParaRPr lang="en-US"/>
        </a:p>
      </dgm:t>
    </dgm:pt>
    <dgm:pt modelId="{0AACF65A-5D77-7147-BA77-FB3DC46C4C81}" type="sibTrans" cxnId="{8E188898-8731-4E43-BC74-754453BE2A32}">
      <dgm:prSet/>
      <dgm:spPr/>
      <dgm:t>
        <a:bodyPr/>
        <a:lstStyle/>
        <a:p>
          <a:endParaRPr lang="en-US"/>
        </a:p>
      </dgm:t>
    </dgm:pt>
    <dgm:pt modelId="{55876D3F-8859-B740-8B66-EF8118B2260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Grant Access</a:t>
          </a:r>
        </a:p>
      </dgm:t>
    </dgm:pt>
    <dgm:pt modelId="{28B9CAEF-CD9C-1B47-A4AF-3FCEBC29CF76}" type="parTrans" cxnId="{E6EE1F70-B6BA-AC46-BB17-CBD1A09264DC}">
      <dgm:prSet/>
      <dgm:spPr/>
      <dgm:t>
        <a:bodyPr/>
        <a:lstStyle/>
        <a:p>
          <a:endParaRPr lang="en-US"/>
        </a:p>
      </dgm:t>
    </dgm:pt>
    <dgm:pt modelId="{A8CCFE66-9A4B-404C-8B24-45683AEBCD82}" type="sibTrans" cxnId="{E6EE1F70-B6BA-AC46-BB17-CBD1A09264DC}">
      <dgm:prSet/>
      <dgm:spPr/>
      <dgm:t>
        <a:bodyPr/>
        <a:lstStyle/>
        <a:p>
          <a:endParaRPr lang="en-US"/>
        </a:p>
      </dgm:t>
    </dgm:pt>
    <dgm:pt modelId="{D9BBF8CF-531B-0D4F-8135-73A0F7367588}">
      <dgm:prSet/>
      <dgm:spPr/>
      <dgm:t>
        <a:bodyPr/>
        <a:lstStyle/>
        <a:p>
          <a:r>
            <a:rPr lang="en-US"/>
            <a:t>Unlock Door</a:t>
          </a:r>
        </a:p>
      </dgm:t>
    </dgm:pt>
    <dgm:pt modelId="{32F278D4-1ED7-414D-9331-97AD89781801}" type="parTrans" cxnId="{AC05FE57-0CB6-AB4D-A8F3-A602979166E6}">
      <dgm:prSet/>
      <dgm:spPr/>
      <dgm:t>
        <a:bodyPr/>
        <a:lstStyle/>
        <a:p>
          <a:endParaRPr lang="en-US"/>
        </a:p>
      </dgm:t>
    </dgm:pt>
    <dgm:pt modelId="{1CD43744-61BC-144E-94F1-6DC651861CCE}" type="sibTrans" cxnId="{AC05FE57-0CB6-AB4D-A8F3-A602979166E6}">
      <dgm:prSet/>
      <dgm:spPr/>
      <dgm:t>
        <a:bodyPr/>
        <a:lstStyle/>
        <a:p>
          <a:endParaRPr lang="en-US"/>
        </a:p>
      </dgm:t>
    </dgm:pt>
    <dgm:pt modelId="{78405B04-4CFD-5A48-825D-F8589B5C0BD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/>
            <a:t>Detect Face</a:t>
          </a:r>
        </a:p>
      </dgm:t>
    </dgm:pt>
    <dgm:pt modelId="{69634F6C-994D-EE44-84DE-3C453E5CFB33}" type="parTrans" cxnId="{B2F9A3CB-740D-3B47-B0B0-A9036AB56CC4}">
      <dgm:prSet/>
      <dgm:spPr/>
      <dgm:t>
        <a:bodyPr/>
        <a:lstStyle/>
        <a:p>
          <a:endParaRPr lang="en-US"/>
        </a:p>
      </dgm:t>
    </dgm:pt>
    <dgm:pt modelId="{C5A363A8-8F84-204E-AF3F-4EB78C296217}" type="sibTrans" cxnId="{B2F9A3CB-740D-3B47-B0B0-A9036AB56CC4}">
      <dgm:prSet/>
      <dgm:spPr/>
      <dgm:t>
        <a:bodyPr/>
        <a:lstStyle/>
        <a:p>
          <a:endParaRPr lang="en-US"/>
        </a:p>
      </dgm:t>
    </dgm:pt>
    <dgm:pt modelId="{0D07B58B-0BB4-5C4A-9A5C-39C3D03C0A19}" type="pres">
      <dgm:prSet presAssocID="{C9E9ACF7-8442-AA49-9592-1033B8B887E4}" presName="Name0" presStyleCnt="0">
        <dgm:presLayoutVars>
          <dgm:dir/>
          <dgm:animLvl val="lvl"/>
          <dgm:resizeHandles val="exact"/>
        </dgm:presLayoutVars>
      </dgm:prSet>
      <dgm:spPr/>
    </dgm:pt>
    <dgm:pt modelId="{F2345890-56A9-4841-82F2-1D075138BE03}" type="pres">
      <dgm:prSet presAssocID="{151946F3-1FEA-2F49-8EDC-DE8DF7AA278D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18057B29-53FE-A843-90B3-EA6925E0B14C}" type="pres">
      <dgm:prSet presAssocID="{6DD6D505-2AEC-B44F-87E1-5167923CD73E}" presName="parTxOnlySpace" presStyleCnt="0"/>
      <dgm:spPr/>
    </dgm:pt>
    <dgm:pt modelId="{C9994257-6E28-524C-8955-2FC685006DAE}" type="pres">
      <dgm:prSet presAssocID="{D2A782ED-304B-214D-A1B9-B1A23F15E530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30EE70C-DDDC-7140-ACFF-72C621FD2DBE}" type="pres">
      <dgm:prSet presAssocID="{125EDD61-C4D4-7F4C-8D52-7911492C198E}" presName="parTxOnlySpace" presStyleCnt="0"/>
      <dgm:spPr/>
    </dgm:pt>
    <dgm:pt modelId="{6B07E62A-DDA1-9846-A568-DBFF1EB297B4}" type="pres">
      <dgm:prSet presAssocID="{78405B04-4CFD-5A48-825D-F8589B5C0BDF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EFF8BE96-C7CB-5A43-8382-99A440A1E29E}" type="pres">
      <dgm:prSet presAssocID="{C5A363A8-8F84-204E-AF3F-4EB78C296217}" presName="parTxOnlySpace" presStyleCnt="0"/>
      <dgm:spPr/>
    </dgm:pt>
    <dgm:pt modelId="{A4027068-AD20-DD4A-BEA7-B852F3613C8F}" type="pres">
      <dgm:prSet presAssocID="{AA3D0574-A927-9C4D-A4BE-51A392580C1D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74E332EF-8238-7B4E-B8D8-9833EBB6F5CA}" type="pres">
      <dgm:prSet presAssocID="{A351DD18-9C99-3D4F-914D-BAABF303709E}" presName="parTxOnlySpace" presStyleCnt="0"/>
      <dgm:spPr/>
    </dgm:pt>
    <dgm:pt modelId="{C547D849-A488-214C-A747-F78E21A804B0}" type="pres">
      <dgm:prSet presAssocID="{01A6CCAB-6D01-9A45-96B3-74F84F3C0B80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28D052A-D4B0-C44B-BD86-FA45A13C334E}" type="pres">
      <dgm:prSet presAssocID="{0AACF65A-5D77-7147-BA77-FB3DC46C4C81}" presName="parTxOnlySpace" presStyleCnt="0"/>
      <dgm:spPr/>
    </dgm:pt>
    <dgm:pt modelId="{BC41FC8A-86F3-A34E-9E66-B8B251CA65B0}" type="pres">
      <dgm:prSet presAssocID="{55876D3F-8859-B740-8B66-EF8118B2260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4C580F7D-DF5B-7B45-BEE2-0C87372A8D2B}" type="pres">
      <dgm:prSet presAssocID="{A8CCFE66-9A4B-404C-8B24-45683AEBCD82}" presName="parTxOnlySpace" presStyleCnt="0"/>
      <dgm:spPr/>
    </dgm:pt>
    <dgm:pt modelId="{FD855B95-5EAD-234B-9878-DEF2424A10AE}" type="pres">
      <dgm:prSet presAssocID="{D9BBF8CF-531B-0D4F-8135-73A0F7367588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7ED37F13-322D-6548-BDF6-89DEA928CCF7}" type="presOf" srcId="{55876D3F-8859-B740-8B66-EF8118B22602}" destId="{BC41FC8A-86F3-A34E-9E66-B8B251CA65B0}" srcOrd="0" destOrd="0" presId="urn:microsoft.com/office/officeart/2005/8/layout/chevron1"/>
    <dgm:cxn modelId="{FCDC4F28-226B-0643-AE10-6B221419DA46}" type="presOf" srcId="{C9E9ACF7-8442-AA49-9592-1033B8B887E4}" destId="{0D07B58B-0BB4-5C4A-9A5C-39C3D03C0A19}" srcOrd="0" destOrd="0" presId="urn:microsoft.com/office/officeart/2005/8/layout/chevron1"/>
    <dgm:cxn modelId="{CD7DB138-698B-5F4F-BC5E-DF849430216F}" srcId="{C9E9ACF7-8442-AA49-9592-1033B8B887E4}" destId="{D2A782ED-304B-214D-A1B9-B1A23F15E530}" srcOrd="1" destOrd="0" parTransId="{2D113BD5-E411-E34A-B554-6E2EEE2DC12C}" sibTransId="{125EDD61-C4D4-7F4C-8D52-7911492C198E}"/>
    <dgm:cxn modelId="{96141944-14F3-954A-8704-D1A4C7ED86F8}" srcId="{C9E9ACF7-8442-AA49-9592-1033B8B887E4}" destId="{151946F3-1FEA-2F49-8EDC-DE8DF7AA278D}" srcOrd="0" destOrd="0" parTransId="{FCEAA476-3DDB-5748-AD79-A81242C01D8F}" sibTransId="{6DD6D505-2AEC-B44F-87E1-5167923CD73E}"/>
    <dgm:cxn modelId="{8FD9FF4C-181B-864D-B007-314CCB1384FE}" type="presOf" srcId="{151946F3-1FEA-2F49-8EDC-DE8DF7AA278D}" destId="{F2345890-56A9-4841-82F2-1D075138BE03}" srcOrd="0" destOrd="0" presId="urn:microsoft.com/office/officeart/2005/8/layout/chevron1"/>
    <dgm:cxn modelId="{4F16794D-7B5F-3343-B48E-721475D0467E}" type="presOf" srcId="{01A6CCAB-6D01-9A45-96B3-74F84F3C0B80}" destId="{C547D849-A488-214C-A747-F78E21A804B0}" srcOrd="0" destOrd="0" presId="urn:microsoft.com/office/officeart/2005/8/layout/chevron1"/>
    <dgm:cxn modelId="{E6EE1F70-B6BA-AC46-BB17-CBD1A09264DC}" srcId="{C9E9ACF7-8442-AA49-9592-1033B8B887E4}" destId="{55876D3F-8859-B740-8B66-EF8118B22602}" srcOrd="5" destOrd="0" parTransId="{28B9CAEF-CD9C-1B47-A4AF-3FCEBC29CF76}" sibTransId="{A8CCFE66-9A4B-404C-8B24-45683AEBCD82}"/>
    <dgm:cxn modelId="{89F8AF76-7999-1643-A704-F680EE978591}" type="presOf" srcId="{AA3D0574-A927-9C4D-A4BE-51A392580C1D}" destId="{A4027068-AD20-DD4A-BEA7-B852F3613C8F}" srcOrd="0" destOrd="0" presId="urn:microsoft.com/office/officeart/2005/8/layout/chevron1"/>
    <dgm:cxn modelId="{C349B577-A039-B946-8929-BE9DB38AF4F3}" type="presOf" srcId="{D2A782ED-304B-214D-A1B9-B1A23F15E530}" destId="{C9994257-6E28-524C-8955-2FC685006DAE}" srcOrd="0" destOrd="0" presId="urn:microsoft.com/office/officeart/2005/8/layout/chevron1"/>
    <dgm:cxn modelId="{AC05FE57-0CB6-AB4D-A8F3-A602979166E6}" srcId="{C9E9ACF7-8442-AA49-9592-1033B8B887E4}" destId="{D9BBF8CF-531B-0D4F-8135-73A0F7367588}" srcOrd="6" destOrd="0" parTransId="{32F278D4-1ED7-414D-9331-97AD89781801}" sibTransId="{1CD43744-61BC-144E-94F1-6DC651861CCE}"/>
    <dgm:cxn modelId="{B0772390-DB73-C742-8AF5-38909FD32667}" srcId="{C9E9ACF7-8442-AA49-9592-1033B8B887E4}" destId="{AA3D0574-A927-9C4D-A4BE-51A392580C1D}" srcOrd="3" destOrd="0" parTransId="{6F636594-17D8-F147-A334-A007740BDDD1}" sibTransId="{A351DD18-9C99-3D4F-914D-BAABF303709E}"/>
    <dgm:cxn modelId="{8E188898-8731-4E43-BC74-754453BE2A32}" srcId="{C9E9ACF7-8442-AA49-9592-1033B8B887E4}" destId="{01A6CCAB-6D01-9A45-96B3-74F84F3C0B80}" srcOrd="4" destOrd="0" parTransId="{6D4D4491-A4A3-3E4F-91F3-825217DB1790}" sibTransId="{0AACF65A-5D77-7147-BA77-FB3DC46C4C81}"/>
    <dgm:cxn modelId="{3CF205A1-C17B-6243-881E-B5AB01C92150}" type="presOf" srcId="{D9BBF8CF-531B-0D4F-8135-73A0F7367588}" destId="{FD855B95-5EAD-234B-9878-DEF2424A10AE}" srcOrd="0" destOrd="0" presId="urn:microsoft.com/office/officeart/2005/8/layout/chevron1"/>
    <dgm:cxn modelId="{D1F941BB-D321-F041-BD79-DE60AA166149}" type="presOf" srcId="{78405B04-4CFD-5A48-825D-F8589B5C0BDF}" destId="{6B07E62A-DDA1-9846-A568-DBFF1EB297B4}" srcOrd="0" destOrd="0" presId="urn:microsoft.com/office/officeart/2005/8/layout/chevron1"/>
    <dgm:cxn modelId="{B2F9A3CB-740D-3B47-B0B0-A9036AB56CC4}" srcId="{C9E9ACF7-8442-AA49-9592-1033B8B887E4}" destId="{78405B04-4CFD-5A48-825D-F8589B5C0BDF}" srcOrd="2" destOrd="0" parTransId="{69634F6C-994D-EE44-84DE-3C453E5CFB33}" sibTransId="{C5A363A8-8F84-204E-AF3F-4EB78C296217}"/>
    <dgm:cxn modelId="{AF6F7EB0-149E-7847-960E-8C98A93FB20C}" type="presParOf" srcId="{0D07B58B-0BB4-5C4A-9A5C-39C3D03C0A19}" destId="{F2345890-56A9-4841-82F2-1D075138BE03}" srcOrd="0" destOrd="0" presId="urn:microsoft.com/office/officeart/2005/8/layout/chevron1"/>
    <dgm:cxn modelId="{F0FCEA85-3E93-7840-B829-3F01D3ED4F31}" type="presParOf" srcId="{0D07B58B-0BB4-5C4A-9A5C-39C3D03C0A19}" destId="{18057B29-53FE-A843-90B3-EA6925E0B14C}" srcOrd="1" destOrd="0" presId="urn:microsoft.com/office/officeart/2005/8/layout/chevron1"/>
    <dgm:cxn modelId="{6D4FC336-FEFF-DC43-A27A-04A5878161AA}" type="presParOf" srcId="{0D07B58B-0BB4-5C4A-9A5C-39C3D03C0A19}" destId="{C9994257-6E28-524C-8955-2FC685006DAE}" srcOrd="2" destOrd="0" presId="urn:microsoft.com/office/officeart/2005/8/layout/chevron1"/>
    <dgm:cxn modelId="{86C23774-6FF9-944C-910F-DE2C307FF346}" type="presParOf" srcId="{0D07B58B-0BB4-5C4A-9A5C-39C3D03C0A19}" destId="{E30EE70C-DDDC-7140-ACFF-72C621FD2DBE}" srcOrd="3" destOrd="0" presId="urn:microsoft.com/office/officeart/2005/8/layout/chevron1"/>
    <dgm:cxn modelId="{3B9F64CD-357C-4949-8F0D-68AF6C07ADDA}" type="presParOf" srcId="{0D07B58B-0BB4-5C4A-9A5C-39C3D03C0A19}" destId="{6B07E62A-DDA1-9846-A568-DBFF1EB297B4}" srcOrd="4" destOrd="0" presId="urn:microsoft.com/office/officeart/2005/8/layout/chevron1"/>
    <dgm:cxn modelId="{9F12B2E0-D54D-4F43-9873-87187C22556A}" type="presParOf" srcId="{0D07B58B-0BB4-5C4A-9A5C-39C3D03C0A19}" destId="{EFF8BE96-C7CB-5A43-8382-99A440A1E29E}" srcOrd="5" destOrd="0" presId="urn:microsoft.com/office/officeart/2005/8/layout/chevron1"/>
    <dgm:cxn modelId="{31026B92-EE20-A74D-B782-5E21935EDF9A}" type="presParOf" srcId="{0D07B58B-0BB4-5C4A-9A5C-39C3D03C0A19}" destId="{A4027068-AD20-DD4A-BEA7-B852F3613C8F}" srcOrd="6" destOrd="0" presId="urn:microsoft.com/office/officeart/2005/8/layout/chevron1"/>
    <dgm:cxn modelId="{2E290E58-668C-9342-9F38-468D2D09B5DD}" type="presParOf" srcId="{0D07B58B-0BB4-5C4A-9A5C-39C3D03C0A19}" destId="{74E332EF-8238-7B4E-B8D8-9833EBB6F5CA}" srcOrd="7" destOrd="0" presId="urn:microsoft.com/office/officeart/2005/8/layout/chevron1"/>
    <dgm:cxn modelId="{D1036DD7-82BD-C54B-BABF-D7284BF2446A}" type="presParOf" srcId="{0D07B58B-0BB4-5C4A-9A5C-39C3D03C0A19}" destId="{C547D849-A488-214C-A747-F78E21A804B0}" srcOrd="8" destOrd="0" presId="urn:microsoft.com/office/officeart/2005/8/layout/chevron1"/>
    <dgm:cxn modelId="{3D0A2791-E581-EE4C-B3A5-762BC85AB8EC}" type="presParOf" srcId="{0D07B58B-0BB4-5C4A-9A5C-39C3D03C0A19}" destId="{E28D052A-D4B0-C44B-BD86-FA45A13C334E}" srcOrd="9" destOrd="0" presId="urn:microsoft.com/office/officeart/2005/8/layout/chevron1"/>
    <dgm:cxn modelId="{2A23D1A8-1224-EE4D-91D0-3D90DD513CC9}" type="presParOf" srcId="{0D07B58B-0BB4-5C4A-9A5C-39C3D03C0A19}" destId="{BC41FC8A-86F3-A34E-9E66-B8B251CA65B0}" srcOrd="10" destOrd="0" presId="urn:microsoft.com/office/officeart/2005/8/layout/chevron1"/>
    <dgm:cxn modelId="{F67B7613-F120-AC4D-A322-F19C5C9DC8D5}" type="presParOf" srcId="{0D07B58B-0BB4-5C4A-9A5C-39C3D03C0A19}" destId="{4C580F7D-DF5B-7B45-BEE2-0C87372A8D2B}" srcOrd="11" destOrd="0" presId="urn:microsoft.com/office/officeart/2005/8/layout/chevron1"/>
    <dgm:cxn modelId="{C230481C-0415-8E49-B502-F60CD21FBF4B}" type="presParOf" srcId="{0D07B58B-0BB4-5C4A-9A5C-39C3D03C0A19}" destId="{FD855B95-5EAD-234B-9878-DEF2424A10AE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6BA6A942-62AC-C745-A0D0-4F447E7EBFA4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7123291A-8808-3E45-8DB6-ED658228222C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D07916DC-77C9-C741-AD6A-85EDC54826E5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547CF69D-B30F-B447-9074-89BE488C4A3B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08EC329C-AF6C-0747-879C-60BED2255970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5C43C2B7-408E-4041-B9EA-CB9D4DB076FB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805CEA14-1DE3-6042-93DF-AB3CC1C27580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1978130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D949CC11-3BC8-6244-919F-3DC79A736F4D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1978130" y="263913"/>
        <a:ext cx="593254" cy="395502"/>
      </dsp:txXfrm>
    </dsp:sp>
    <dsp:sp modelId="{98999374-BA81-604C-8621-6FE2A3D6CED7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2868011" y="263913"/>
        <a:ext cx="593254" cy="395502"/>
      </dsp:txXfrm>
    </dsp:sp>
    <dsp:sp modelId="{6DDFF9EB-FEE6-3A46-8E4F-C0700F1B70F5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04F08477-DC63-E141-A7F3-3F251F4623CF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D592F0EE-C1D9-9F44-B734-F4978179AC48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1978130" y="263913"/>
        <a:ext cx="593254" cy="395502"/>
      </dsp:txXfrm>
    </dsp:sp>
    <dsp:sp modelId="{98999374-BA81-604C-8621-6FE2A3D6CED7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2868011" y="263913"/>
        <a:ext cx="593254" cy="395502"/>
      </dsp:txXfrm>
    </dsp:sp>
    <dsp:sp modelId="{FDEC01AB-4FC2-514E-866E-F6D07CF36E2E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0468FEF6-0955-1645-B352-951CD19CBA2C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616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Enroll</a:t>
          </a:r>
        </a:p>
      </dsp:txBody>
      <dsp:txXfrm>
        <a:off x="198367" y="263913"/>
        <a:ext cx="593254" cy="395502"/>
      </dsp:txXfrm>
    </dsp:sp>
    <dsp:sp modelId="{C9994257-6E28-524C-8955-2FC685006DAE}">
      <dsp:nvSpPr>
        <dsp:cNvPr id="0" name=""/>
        <dsp:cNvSpPr/>
      </dsp:nvSpPr>
      <dsp:spPr>
        <a:xfrm>
          <a:off x="890497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Waiting</a:t>
          </a:r>
        </a:p>
      </dsp:txBody>
      <dsp:txXfrm>
        <a:off x="1088248" y="263913"/>
        <a:ext cx="593254" cy="395502"/>
      </dsp:txXfrm>
    </dsp:sp>
    <dsp:sp modelId="{A4027068-AD20-DD4A-BEA7-B852F3613C8F}">
      <dsp:nvSpPr>
        <dsp:cNvPr id="0" name=""/>
        <dsp:cNvSpPr/>
      </dsp:nvSpPr>
      <dsp:spPr>
        <a:xfrm>
          <a:off x="1780379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Match Face</a:t>
          </a:r>
        </a:p>
      </dsp:txBody>
      <dsp:txXfrm>
        <a:off x="1978130" y="263913"/>
        <a:ext cx="593254" cy="395502"/>
      </dsp:txXfrm>
    </dsp:sp>
    <dsp:sp modelId="{98999374-BA81-604C-8621-6FE2A3D6CED7}">
      <dsp:nvSpPr>
        <dsp:cNvPr id="0" name=""/>
        <dsp:cNvSpPr/>
      </dsp:nvSpPr>
      <dsp:spPr>
        <a:xfrm>
          <a:off x="2670260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Detect Face</a:t>
          </a:r>
        </a:p>
      </dsp:txBody>
      <dsp:txXfrm>
        <a:off x="2868011" y="263913"/>
        <a:ext cx="593254" cy="395502"/>
      </dsp:txXfrm>
    </dsp:sp>
    <dsp:sp modelId="{C547D849-A488-214C-A747-F78E21A804B0}">
      <dsp:nvSpPr>
        <dsp:cNvPr id="0" name=""/>
        <dsp:cNvSpPr/>
      </dsp:nvSpPr>
      <dsp:spPr>
        <a:xfrm>
          <a:off x="3560141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Transmit Credentials</a:t>
          </a:r>
        </a:p>
      </dsp:txBody>
      <dsp:txXfrm>
        <a:off x="3757892" y="263913"/>
        <a:ext cx="593254" cy="395502"/>
      </dsp:txXfrm>
    </dsp:sp>
    <dsp:sp modelId="{038C2BEB-9374-0B44-9F81-09730EEEE86B}">
      <dsp:nvSpPr>
        <dsp:cNvPr id="0" name=""/>
        <dsp:cNvSpPr/>
      </dsp:nvSpPr>
      <dsp:spPr>
        <a:xfrm>
          <a:off x="4450022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Panel Evaluates</a:t>
          </a:r>
        </a:p>
      </dsp:txBody>
      <dsp:txXfrm>
        <a:off x="4647773" y="263913"/>
        <a:ext cx="593254" cy="395502"/>
      </dsp:txXfrm>
    </dsp:sp>
    <dsp:sp modelId="{BC41FC8A-86F3-A34E-9E66-B8B251CA65B0}">
      <dsp:nvSpPr>
        <dsp:cNvPr id="0" name=""/>
        <dsp:cNvSpPr/>
      </dsp:nvSpPr>
      <dsp:spPr>
        <a:xfrm>
          <a:off x="5339903" y="263913"/>
          <a:ext cx="988756" cy="39550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Grant Access</a:t>
          </a:r>
        </a:p>
      </dsp:txBody>
      <dsp:txXfrm>
        <a:off x="5537654" y="263913"/>
        <a:ext cx="593254" cy="395502"/>
      </dsp:txXfrm>
    </dsp:sp>
    <dsp:sp modelId="{FD855B95-5EAD-234B-9878-DEF2424A10AE}">
      <dsp:nvSpPr>
        <dsp:cNvPr id="0" name=""/>
        <dsp:cNvSpPr/>
      </dsp:nvSpPr>
      <dsp:spPr>
        <a:xfrm>
          <a:off x="6229784" y="263913"/>
          <a:ext cx="988756" cy="395502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Unlock Door</a:t>
          </a:r>
        </a:p>
      </dsp:txBody>
      <dsp:txXfrm>
        <a:off x="6427535" y="263913"/>
        <a:ext cx="593254" cy="3955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5890-56A9-4841-82F2-1D075138BE03}">
      <dsp:nvSpPr>
        <dsp:cNvPr id="0" name=""/>
        <dsp:cNvSpPr/>
      </dsp:nvSpPr>
      <dsp:spPr>
        <a:xfrm>
          <a:off x="0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Enroll</a:t>
          </a:r>
        </a:p>
      </dsp:txBody>
      <dsp:txXfrm>
        <a:off x="225599" y="236066"/>
        <a:ext cx="676796" cy="451197"/>
      </dsp:txXfrm>
    </dsp:sp>
    <dsp:sp modelId="{C9994257-6E28-524C-8955-2FC685006DAE}">
      <dsp:nvSpPr>
        <dsp:cNvPr id="0" name=""/>
        <dsp:cNvSpPr/>
      </dsp:nvSpPr>
      <dsp:spPr>
        <a:xfrm>
          <a:off x="1015194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Waiting</a:t>
          </a:r>
        </a:p>
      </dsp:txBody>
      <dsp:txXfrm>
        <a:off x="1240793" y="236066"/>
        <a:ext cx="676796" cy="451197"/>
      </dsp:txXfrm>
    </dsp:sp>
    <dsp:sp modelId="{6B07E62A-DDA1-9846-A568-DBFF1EB297B4}">
      <dsp:nvSpPr>
        <dsp:cNvPr id="0" name=""/>
        <dsp:cNvSpPr/>
      </dsp:nvSpPr>
      <dsp:spPr>
        <a:xfrm>
          <a:off x="2030388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Detect Face</a:t>
          </a:r>
        </a:p>
      </dsp:txBody>
      <dsp:txXfrm>
        <a:off x="2255987" y="236066"/>
        <a:ext cx="676796" cy="451197"/>
      </dsp:txXfrm>
    </dsp:sp>
    <dsp:sp modelId="{A4027068-AD20-DD4A-BEA7-B852F3613C8F}">
      <dsp:nvSpPr>
        <dsp:cNvPr id="0" name=""/>
        <dsp:cNvSpPr/>
      </dsp:nvSpPr>
      <dsp:spPr>
        <a:xfrm>
          <a:off x="3045582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Match Face</a:t>
          </a:r>
        </a:p>
      </dsp:txBody>
      <dsp:txXfrm>
        <a:off x="3271181" y="236066"/>
        <a:ext cx="676796" cy="451197"/>
      </dsp:txXfrm>
    </dsp:sp>
    <dsp:sp modelId="{C547D849-A488-214C-A747-F78E21A804B0}">
      <dsp:nvSpPr>
        <dsp:cNvPr id="0" name=""/>
        <dsp:cNvSpPr/>
      </dsp:nvSpPr>
      <dsp:spPr>
        <a:xfrm>
          <a:off x="4060776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Transmit Credentials</a:t>
          </a:r>
        </a:p>
      </dsp:txBody>
      <dsp:txXfrm>
        <a:off x="4286375" y="236066"/>
        <a:ext cx="676796" cy="451197"/>
      </dsp:txXfrm>
    </dsp:sp>
    <dsp:sp modelId="{BC41FC8A-86F3-A34E-9E66-B8B251CA65B0}">
      <dsp:nvSpPr>
        <dsp:cNvPr id="0" name=""/>
        <dsp:cNvSpPr/>
      </dsp:nvSpPr>
      <dsp:spPr>
        <a:xfrm>
          <a:off x="5075970" y="236066"/>
          <a:ext cx="1127993" cy="451197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Grant Access</a:t>
          </a:r>
        </a:p>
      </dsp:txBody>
      <dsp:txXfrm>
        <a:off x="5301569" y="236066"/>
        <a:ext cx="676796" cy="451197"/>
      </dsp:txXfrm>
    </dsp:sp>
    <dsp:sp modelId="{FD855B95-5EAD-234B-9878-DEF2424A10AE}">
      <dsp:nvSpPr>
        <dsp:cNvPr id="0" name=""/>
        <dsp:cNvSpPr/>
      </dsp:nvSpPr>
      <dsp:spPr>
        <a:xfrm>
          <a:off x="6091164" y="236066"/>
          <a:ext cx="1127993" cy="4511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Unlock Door</a:t>
          </a:r>
        </a:p>
      </dsp:txBody>
      <dsp:txXfrm>
        <a:off x="6316763" y="236066"/>
        <a:ext cx="676796" cy="451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F0514B-1D41-5644-AD64-14A7ACF870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27636-EA8E-374A-AAFA-D5F628E3D8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A3EAA-A203-BA43-B04E-AA11462B192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FE278-4437-864F-A246-0BE472964B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25A78-6E9D-204F-85DB-6F96A59E6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46A9A-D556-0447-A629-5717D7E4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4FDE3-6020-5E40-857E-FA9B825309A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EE3B1-BE86-6347-9457-7B2E93723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58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SAFR SCAN does not display Access Granted message until control panel authorizes access?</a:t>
            </a:r>
          </a:p>
          <a:p>
            <a:r>
              <a:rPr lang="en-US"/>
              <a:t>(X) True </a:t>
            </a:r>
          </a:p>
          <a:p>
            <a:r>
              <a:rPr lang="en-US"/>
              <a:t>( ) False</a:t>
            </a:r>
          </a:p>
          <a:p>
            <a:r>
              <a:rPr lang="en-US"/>
              <a:t>SAFR SCAN can be wired to monitor for access granted/denied signal from PACS Panel and enable LED to match panel's disposition.</a:t>
            </a:r>
          </a:p>
          <a:p>
            <a:endParaRPr lang="en-US"/>
          </a:p>
          <a:p>
            <a:r>
              <a:rPr lang="en-US"/>
              <a:t>SAFR must have a network connection in order to match a face and grant access?</a:t>
            </a:r>
          </a:p>
          <a:p>
            <a:r>
              <a:rPr lang="en-US"/>
              <a:t>( ) True </a:t>
            </a:r>
          </a:p>
          <a:p>
            <a:r>
              <a:rPr lang="en-US"/>
              <a:t>(x) False</a:t>
            </a:r>
          </a:p>
          <a:p>
            <a:r>
              <a:rPr lang="en-US"/>
              <a:t>Person and credentials are pre-loaded on the reader and updated at intervals allowing SAFR SCAN to match faces and grant access without network.</a:t>
            </a:r>
          </a:p>
          <a:p>
            <a:endParaRPr lang="en-US"/>
          </a:p>
          <a:p>
            <a:r>
              <a:rPr lang="en-US"/>
              <a:t>Video feedback may be disabled on SAFR SCAN to address privacy concerns?</a:t>
            </a:r>
          </a:p>
          <a:p>
            <a:r>
              <a:rPr lang="en-US"/>
              <a:t>(X) True</a:t>
            </a:r>
          </a:p>
          <a:p>
            <a:r>
              <a:rPr lang="en-US"/>
              <a:t>( ) False</a:t>
            </a:r>
          </a:p>
          <a:p>
            <a:r>
              <a:rPr lang="en-US"/>
              <a:t>SAFR SCAN display can be configured to show a person silhouette in place of the live video feedback for cases where users do not like to see their face </a:t>
            </a:r>
            <a:r>
              <a:rPr lang="en-US" err="1"/>
              <a:t>echo'ed</a:t>
            </a:r>
            <a:r>
              <a:rPr lang="en-US"/>
              <a:t> back on the screen.</a:t>
            </a:r>
          </a:p>
          <a:p>
            <a:endParaRPr lang="en-US"/>
          </a:p>
          <a:p>
            <a:r>
              <a:rPr lang="en-US"/>
              <a:t>Only the physical access control can unlock the door latch?</a:t>
            </a:r>
          </a:p>
          <a:p>
            <a:r>
              <a:rPr lang="en-US"/>
              <a:t>( ) True</a:t>
            </a:r>
          </a:p>
          <a:p>
            <a:r>
              <a:rPr lang="en-US"/>
              <a:t>(X) False</a:t>
            </a:r>
          </a:p>
          <a:p>
            <a:r>
              <a:rPr lang="en-US"/>
              <a:t>The Normally Open or Normally Closed dry contact relay ports on SAFR SCAN can be used to activate a door lock.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1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8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33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62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21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E9857-0245-7849-84ED-DEBA9E0A04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5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Identify the reasons why SAFR SCAN works indoors &amp; outdoors in extreme lighting &amp; temperatures.</a:t>
            </a:r>
          </a:p>
          <a:p>
            <a:r>
              <a:rPr lang="en-US"/>
              <a:t>[X] Direct control over camera (not an OEM bolt-on)</a:t>
            </a:r>
          </a:p>
          <a:p>
            <a:r>
              <a:rPr lang="en-US"/>
              <a:t>[ ] Multi-exposure true WDR (Wide Dynamic Range) scene prioritized camera.</a:t>
            </a:r>
          </a:p>
          <a:p>
            <a:r>
              <a:rPr lang="en-US"/>
              <a:t>[X] Fast face detection allowing real-time face-prioritized exposure adjustments.</a:t>
            </a:r>
          </a:p>
          <a:p>
            <a:r>
              <a:rPr lang="en-US"/>
              <a:t>[X] IR for finding and illuminating faces in low or zero light.</a:t>
            </a:r>
          </a:p>
          <a:p>
            <a:r>
              <a:rPr lang="en-US"/>
              <a:t>[X] White light allowing it to illuminate faces in zero or low light.</a:t>
            </a:r>
          </a:p>
          <a:p>
            <a:r>
              <a:rPr lang="en-US"/>
              <a:t>While high quality WDR, something our competitors tout for their camera, is a useful technology for capturing overall scene, it is inferior when the face is the only important area of interest.</a:t>
            </a:r>
          </a:p>
          <a:p>
            <a:endParaRPr lang="en-US"/>
          </a:p>
          <a:p>
            <a:r>
              <a:rPr lang="en-US"/>
              <a:t>Identify the reasons why SAFR has the lowest bias.</a:t>
            </a:r>
          </a:p>
          <a:p>
            <a:r>
              <a:rPr lang="en-US"/>
              <a:t>[X] Trained against a globally diverse data set.</a:t>
            </a:r>
          </a:p>
          <a:p>
            <a:r>
              <a:rPr lang="en-US"/>
              <a:t>[ ] Large model size.</a:t>
            </a:r>
          </a:p>
          <a:p>
            <a:r>
              <a:rPr lang="en-US"/>
              <a:t>[X] Face prioritized exposure to handle dark skin tones against strong backlight.</a:t>
            </a:r>
          </a:p>
          <a:p>
            <a:r>
              <a:rPr lang="en-US"/>
              <a:t>While large face models would allow for higher accuracy SAFR is known for its small model size and fast detection and recognition time.</a:t>
            </a:r>
          </a:p>
          <a:p>
            <a:endParaRPr lang="en-US"/>
          </a:p>
          <a:p>
            <a:r>
              <a:rPr lang="en-US"/>
              <a:t>Why is it beneficial to enroll from an image file or webcam?</a:t>
            </a:r>
          </a:p>
          <a:p>
            <a:r>
              <a:rPr lang="en-US"/>
              <a:t>[X] No need to enroll at device speeding up and reducing complexity of new deployments.</a:t>
            </a:r>
          </a:p>
          <a:p>
            <a:r>
              <a:rPr lang="en-US"/>
              <a:t>[X] Enables direct integration to existing PACS (simply sync your existing images).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------</a:t>
            </a:r>
          </a:p>
          <a:p>
            <a:r>
              <a:rPr lang="en-US"/>
              <a:t>You must enroll your face at the SAFR SCAN device in order to use the liveness verification features?</a:t>
            </a:r>
          </a:p>
          <a:p>
            <a:r>
              <a:rPr lang="en-US"/>
              <a:t>( ) True</a:t>
            </a:r>
          </a:p>
          <a:p>
            <a:r>
              <a:rPr lang="en-US"/>
              <a:t>(X) False</a:t>
            </a:r>
          </a:p>
          <a:p>
            <a:r>
              <a:rPr lang="en-US"/>
              <a:t>SAFR's unique advantage is being able to enroll from JPEG or Webcam image without requiring user to enroll on the device.</a:t>
            </a:r>
          </a:p>
          <a:p>
            <a:r>
              <a:rPr lang="en-US"/>
              <a:t>--------</a:t>
            </a:r>
          </a:p>
          <a:p>
            <a:r>
              <a:rPr lang="en-US"/>
              <a:t>X SAFR SCAN will work in direct sunlight conditions?</a:t>
            </a:r>
          </a:p>
          <a:p>
            <a:r>
              <a:rPr lang="en-US"/>
              <a:t>(x) True</a:t>
            </a:r>
          </a:p>
          <a:p>
            <a:r>
              <a:rPr lang="en-US"/>
              <a:t>() False</a:t>
            </a:r>
          </a:p>
          <a:p>
            <a:r>
              <a:rPr lang="en-US"/>
              <a:t>SAFR SCAN automatically adjusts the exposure by prioritizing the face as the target for adjustments.  Resulting in ability to recognize even with direct sunlight.</a:t>
            </a:r>
          </a:p>
          <a:p>
            <a:r>
              <a:rPr lang="en-US"/>
              <a:t>--------</a:t>
            </a:r>
          </a:p>
          <a:p>
            <a:r>
              <a:rPr lang="en-US"/>
              <a:t>What applications come with SAFR SCAN?</a:t>
            </a:r>
          </a:p>
          <a:p>
            <a:r>
              <a:rPr lang="en-US"/>
              <a:t>[X] SAFR SCAN Web Console</a:t>
            </a:r>
          </a:p>
          <a:p>
            <a:r>
              <a:rPr lang="en-US"/>
              <a:t>[X] SAFR Server</a:t>
            </a:r>
          </a:p>
          <a:p>
            <a:r>
              <a:rPr lang="en-US"/>
              <a:t>[X] SAFR Desktop</a:t>
            </a:r>
          </a:p>
          <a:p>
            <a:r>
              <a:rPr lang="en-US"/>
              <a:t>[X] SAFR Mobile (Android or iOS)</a:t>
            </a:r>
          </a:p>
          <a:p>
            <a:r>
              <a:rPr lang="en-US"/>
              <a:t>[X] SAFR Server Web Console</a:t>
            </a:r>
          </a:p>
          <a:p>
            <a:r>
              <a:rPr lang="en-US"/>
              <a:t>[X] SAFR Actions</a:t>
            </a:r>
          </a:p>
          <a:p>
            <a:r>
              <a:rPr lang="en-US"/>
              <a:t>All of above are available for free with purchase of SAFR SCAN.</a:t>
            </a:r>
          </a:p>
          <a:p>
            <a:r>
              <a:rPr lang="en-US"/>
              <a:t>-----</a:t>
            </a:r>
          </a:p>
          <a:p>
            <a:r>
              <a:rPr lang="en-US"/>
              <a:t>SAFR Mobile can be used to manage person record and view events? </a:t>
            </a:r>
          </a:p>
          <a:p>
            <a:r>
              <a:rPr lang="en-US"/>
              <a:t>(X) True</a:t>
            </a:r>
          </a:p>
          <a:p>
            <a:r>
              <a:rPr lang="en-US"/>
              <a:t>( ) False</a:t>
            </a:r>
          </a:p>
          <a:p>
            <a:r>
              <a:rPr lang="en-US"/>
              <a:t>--------</a:t>
            </a:r>
          </a:p>
          <a:p>
            <a:r>
              <a:rPr lang="en-US"/>
              <a:t>X SAFR SCAN will not work in a dark hallway?</a:t>
            </a:r>
          </a:p>
          <a:p>
            <a:r>
              <a:rPr lang="en-US"/>
              <a:t>( ) True</a:t>
            </a:r>
          </a:p>
          <a:p>
            <a:r>
              <a:rPr lang="en-US"/>
              <a:t>(x) False</a:t>
            </a:r>
          </a:p>
          <a:p>
            <a:r>
              <a:rPr lang="en-US"/>
              <a:t>SAFR SCAN uses IR to detect faces in total darkness and can turn on white lights should face matching in infrared mode fail.</a:t>
            </a:r>
          </a:p>
          <a:p>
            <a:r>
              <a:rPr lang="en-US"/>
              <a:t>--------</a:t>
            </a:r>
          </a:p>
          <a:p>
            <a:r>
              <a:rPr lang="en-US"/>
              <a:t>X What features will be part of SAFR's Advanced Analytics subscription?</a:t>
            </a:r>
          </a:p>
          <a:p>
            <a:r>
              <a:rPr lang="en-US"/>
              <a:t>[X] Tailgating</a:t>
            </a:r>
          </a:p>
          <a:p>
            <a:r>
              <a:rPr lang="en-US"/>
              <a:t>[X] People Counting</a:t>
            </a:r>
          </a:p>
          <a:p>
            <a:r>
              <a:rPr lang="en-US"/>
              <a:t>[X] Audio Intercom</a:t>
            </a:r>
          </a:p>
          <a:p>
            <a:r>
              <a:rPr lang="en-US"/>
              <a:t>[ ] Synchronize with PACs</a:t>
            </a:r>
          </a:p>
          <a:p>
            <a:r>
              <a:rPr lang="en-US"/>
              <a:t>[ ] Wiegand and OSDP Output</a:t>
            </a:r>
          </a:p>
          <a:p>
            <a:r>
              <a:rPr lang="en-US"/>
              <a:t>--------</a:t>
            </a:r>
          </a:p>
          <a:p>
            <a:r>
              <a:rPr lang="en-US"/>
              <a:t>What Multi-Factor Authentication methods are available in SAFR SCAN?</a:t>
            </a:r>
          </a:p>
          <a:p>
            <a:r>
              <a:rPr lang="en-US"/>
              <a:t>[X] Mobile Credential</a:t>
            </a:r>
          </a:p>
          <a:p>
            <a:r>
              <a:rPr lang="en-US"/>
              <a:t>[X] Internal or External RFID Reader</a:t>
            </a:r>
          </a:p>
          <a:p>
            <a:r>
              <a:rPr lang="en-US"/>
              <a:t>[X] PIN</a:t>
            </a:r>
          </a:p>
          <a:p>
            <a:r>
              <a:rPr lang="en-US"/>
              <a:t>Other factors (QR Code and Intercom)  will be available with future firmware release.</a:t>
            </a:r>
          </a:p>
          <a:p>
            <a:r>
              <a:rPr lang="en-US"/>
              <a:t>---</a:t>
            </a:r>
          </a:p>
          <a:p>
            <a:r>
              <a:rPr lang="en-US"/>
              <a:t>SAFR SCAN can integrate into your VMS in what way?</a:t>
            </a:r>
          </a:p>
          <a:p>
            <a:r>
              <a:rPr lang="en-US"/>
              <a:t>[X] Use SAFR SCAN as an additional IP Camera by connecting SAFR SCAN’s RTSP video streams.</a:t>
            </a:r>
          </a:p>
          <a:p>
            <a:r>
              <a:rPr lang="en-US"/>
              <a:t>[ ] Send Tailgating events to your VMS to trigger video recording.</a:t>
            </a:r>
          </a:p>
          <a:p>
            <a:r>
              <a:rPr lang="en-US"/>
              <a:t>[ ] SAFR SCAN does not integrate into VMS systems</a:t>
            </a:r>
          </a:p>
          <a:p>
            <a:r>
              <a:rPr lang="en-US"/>
              <a:t>-----</a:t>
            </a:r>
          </a:p>
          <a:p>
            <a:r>
              <a:rPr lang="en-US"/>
              <a:t>Anti-spoofing must be disabled to work with people wearing covid-19 masks.</a:t>
            </a:r>
          </a:p>
          <a:p>
            <a:r>
              <a:rPr lang="en-US"/>
              <a:t>( ) False</a:t>
            </a:r>
          </a:p>
          <a:p>
            <a:r>
              <a:rPr lang="en-US"/>
              <a:t>(X) True</a:t>
            </a:r>
          </a:p>
          <a:p>
            <a:r>
              <a:rPr lang="en-US"/>
              <a:t>SAFR SCAN can perform Anti-spoofing even if subject is wearing a mask.</a:t>
            </a:r>
          </a:p>
          <a:p>
            <a:r>
              <a:rPr lang="en-US"/>
              <a:t>-----</a:t>
            </a:r>
          </a:p>
          <a:p>
            <a:r>
              <a:rPr lang="en-US"/>
              <a:t>With SAFR Mobile Credentials, you must tap your phone to the reader to show intent and get access?</a:t>
            </a:r>
          </a:p>
          <a:p>
            <a:r>
              <a:rPr lang="en-US"/>
              <a:t>(X) False</a:t>
            </a:r>
          </a:p>
          <a:p>
            <a:r>
              <a:rPr lang="en-US"/>
              <a:t>( ) True</a:t>
            </a:r>
          </a:p>
          <a:p>
            <a:r>
              <a:rPr lang="en-US"/>
              <a:t>With SAFR SCAN Mob![&lt;# alt text #&gt;](file:///var/folders/t2/lrw7ms1x1j3c2x3mxv3bsjfh0000gn/T/</a:t>
            </a:r>
            <a:r>
              <a:rPr lang="en-US" err="1"/>
              <a:t>com.skitch.skitch</a:t>
            </a:r>
            <a:r>
              <a:rPr lang="en-US"/>
              <a:t>/DMDB9640E69-AC22-419D-A4CC-BFB27480FB55/</a:t>
            </a:r>
            <a:r>
              <a:rPr lang="en-US" err="1"/>
              <a:t>KC_Questions.png</a:t>
            </a:r>
            <a:r>
              <a:rPr lang="en-US"/>
              <a:t> "</a:t>
            </a:r>
            <a:r>
              <a:rPr lang="en-US" err="1"/>
              <a:t>KC_Questions.png</a:t>
            </a:r>
            <a:r>
              <a:rPr lang="en-US"/>
              <a:t>")</a:t>
            </a:r>
            <a:r>
              <a:rPr lang="en-US" err="1"/>
              <a:t>ile</a:t>
            </a:r>
            <a:r>
              <a:rPr lang="en-US"/>
              <a:t> Credentials you get the benefits of 2 factor authentication without having to take the phone our of your pocket.  The mobile application runs in the background and credentials are transmitted at a distance of up to 20 feet.</a:t>
            </a:r>
          </a:p>
          <a:p>
            <a:r>
              <a:rPr lang="en-US"/>
              <a:t>------</a:t>
            </a:r>
          </a:p>
          <a:p>
            <a:r>
              <a:rPr lang="en-US"/>
              <a:t>Security - Match the descriptions with the security.</a:t>
            </a:r>
          </a:p>
          <a:p>
            <a:r>
              <a:rPr lang="en-US"/>
              <a:t>Data-at-Rest Security - SCAN uses AES-256 and RSA-2048 ciphers to encrypt data on disk.</a:t>
            </a:r>
          </a:p>
          <a:p>
            <a:r>
              <a:rPr lang="en-US"/>
              <a:t>Data-in-Transit Security - SCAN uses TLS 1.2/1.3 over https when transmitting data over network.</a:t>
            </a:r>
          </a:p>
          <a:p>
            <a:r>
              <a:rPr lang="en-US"/>
              <a:t>Data-in-process Security - Device has a secure boot that prevents rogue OS loading / tampering.</a:t>
            </a:r>
          </a:p>
          <a:p>
            <a:r>
              <a:rPr lang="en-US"/>
              <a:t>-----</a:t>
            </a:r>
          </a:p>
          <a:p>
            <a:r>
              <a:rPr lang="en-US"/>
              <a:t>Which of the following hosting options are possible with SAFR Server?</a:t>
            </a:r>
          </a:p>
          <a:p>
            <a:r>
              <a:rPr lang="en-US"/>
              <a:t>[X] On-Premises</a:t>
            </a:r>
          </a:p>
          <a:p>
            <a:r>
              <a:rPr lang="en-US"/>
              <a:t>[X] SAFR Cloud</a:t>
            </a:r>
          </a:p>
          <a:p>
            <a:r>
              <a:rPr lang="en-US"/>
              <a:t>[ ] Microservices</a:t>
            </a:r>
          </a:p>
          <a:p>
            <a:r>
              <a:rPr lang="en-US"/>
              <a:t>[X] BYOC (Bring your own cloud)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E80-72D4-4972-A1AB-4BA9BF02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3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1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SAFR SCAN is powered in what way?</a:t>
            </a:r>
          </a:p>
          <a:p>
            <a:r>
              <a:rPr lang="en-US"/>
              <a:t>( ) PoE Class 3 Ethernet</a:t>
            </a:r>
          </a:p>
          <a:p>
            <a:r>
              <a:rPr lang="en-US"/>
              <a:t>( ) Auxiliary Power 12V DC</a:t>
            </a:r>
          </a:p>
          <a:p>
            <a:r>
              <a:rPr lang="en-US"/>
              <a:t>(x) Both</a:t>
            </a:r>
          </a:p>
          <a:p>
            <a:r>
              <a:rPr lang="en-US"/>
              <a:t>( ) Neither </a:t>
            </a:r>
          </a:p>
          <a:p>
            <a:r>
              <a:rPr lang="en-US"/>
              <a:t>SAFR SCAN can be powered from either PoE or 12V DC.  The two can even be used in parallel providing redundant power.</a:t>
            </a:r>
          </a:p>
          <a:p>
            <a:endParaRPr lang="en-US"/>
          </a:p>
          <a:p>
            <a:r>
              <a:rPr lang="en-US"/>
              <a:t>Which of the following explains why SAFR is able to handle bright lighting conditions?</a:t>
            </a:r>
          </a:p>
          <a:p>
            <a:r>
              <a:rPr lang="en-US"/>
              <a:t>( ) Smoked glass ensures that full strength light does not hit the sensor.</a:t>
            </a:r>
          </a:p>
          <a:p>
            <a:r>
              <a:rPr lang="en-US"/>
              <a:t>(X) Software control over exposure to ensure best lighting on face.</a:t>
            </a:r>
          </a:p>
          <a:p>
            <a:r>
              <a:rPr lang="en-US"/>
              <a:t>( ) Sun shield to ensure no direct sun on the lens.</a:t>
            </a:r>
          </a:p>
          <a:p>
            <a:endParaRPr lang="en-US"/>
          </a:p>
          <a:p>
            <a:r>
              <a:rPr lang="en-US"/>
              <a:t>How does SCAN ensure the white lights do not result in a negative user experience?</a:t>
            </a:r>
          </a:p>
          <a:p>
            <a:r>
              <a:rPr lang="en-US"/>
              <a:t>( ) Leave the white lights on continuously so the person's eyes get acclimated to the bright light.</a:t>
            </a:r>
          </a:p>
          <a:p>
            <a:r>
              <a:rPr lang="en-US"/>
              <a:t>(X) Fade in the white light gradually.</a:t>
            </a:r>
          </a:p>
          <a:p>
            <a:r>
              <a:rPr lang="en-US"/>
              <a:t>( ) Only use IR unless there is already other lighting.</a:t>
            </a:r>
          </a:p>
          <a:p>
            <a:endParaRPr lang="en-US"/>
          </a:p>
          <a:p>
            <a:r>
              <a:rPr lang="en-US"/>
              <a:t>Which of the following does SAFR SCAN Support?</a:t>
            </a:r>
          </a:p>
          <a:p>
            <a:r>
              <a:rPr lang="en-US"/>
              <a:t>[X] Relay Circuits (Normally open/closed dry contact)</a:t>
            </a:r>
          </a:p>
          <a:p>
            <a:r>
              <a:rPr lang="en-US"/>
              <a:t>[X] OSDP Input/Output</a:t>
            </a:r>
          </a:p>
          <a:p>
            <a:r>
              <a:rPr lang="en-US"/>
              <a:t>[X] Wiegand Input/Output</a:t>
            </a:r>
          </a:p>
          <a:p>
            <a:r>
              <a:rPr lang="en-US"/>
              <a:t>[ ] Door State</a:t>
            </a:r>
          </a:p>
          <a:p>
            <a:r>
              <a:rPr lang="en-US"/>
              <a:t>[ ] Request to Exit</a:t>
            </a:r>
          </a:p>
          <a:p>
            <a:r>
              <a:rPr lang="en-US"/>
              <a:t>Door state to detect Door Forced Open/Door and other similar abilities will be enabled via firmware update in a release in the near future.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Where is the Reset button located?</a:t>
            </a:r>
          </a:p>
          <a:p>
            <a:r>
              <a:rPr lang="en-US"/>
              <a:t>[ ] Next to the Aux plug on back of device.</a:t>
            </a:r>
          </a:p>
          <a:p>
            <a:r>
              <a:rPr lang="en-US"/>
              <a:t>[ ] Upper left inside mounting bracket slot (must remove mounting bracket to access).</a:t>
            </a:r>
          </a:p>
          <a:p>
            <a:r>
              <a:rPr lang="en-US"/>
              <a:t>[X] All of the above</a:t>
            </a:r>
          </a:p>
          <a:p>
            <a:r>
              <a:rPr lang="en-US"/>
              <a:t>[ ] None of the above</a:t>
            </a:r>
          </a:p>
          <a:p>
            <a:r>
              <a:rPr lang="en-US"/>
              <a:t>The rest button exists in two different locations depending on the SAFR SCAN housing.  While functionally both models are the same, the reset button differs between the two.</a:t>
            </a:r>
          </a:p>
          <a:p>
            <a:endParaRPr lang="en-US"/>
          </a:p>
          <a:p>
            <a:r>
              <a:rPr lang="en-US"/>
              <a:t>Select the right process for how to reset SAFR SCAN to factory defaults.</a:t>
            </a:r>
          </a:p>
          <a:p>
            <a:r>
              <a:rPr lang="en-US"/>
              <a:t>( ) Power off the device, Hold reset button in back for 8 seconds until the device shows flashing red.</a:t>
            </a:r>
          </a:p>
          <a:p>
            <a:r>
              <a:rPr lang="en-US"/>
              <a:t>( ) Power off the device, Hold reset button in back for 15 seconds until the device shows solid red.</a:t>
            </a:r>
          </a:p>
          <a:p>
            <a:r>
              <a:rPr lang="en-US"/>
              <a:t>( ) Power on the device, Hold reset button in back for 8 seconds until the device shows flashing orange.</a:t>
            </a:r>
          </a:p>
          <a:p>
            <a:r>
              <a:rPr lang="en-US"/>
              <a:t>(X) Power on the device, Hold reset button in back for 8 seconds until the device shows solid red.</a:t>
            </a:r>
          </a:p>
          <a:p>
            <a:r>
              <a:rPr lang="en-US"/>
              <a:t>Later we will also cover how to reset the device from the browser interface.</a:t>
            </a:r>
          </a:p>
          <a:p>
            <a:endParaRPr lang="en-US"/>
          </a:p>
          <a:p>
            <a:r>
              <a:rPr lang="en-US"/>
              <a:t>What functions does the Video Display serve?</a:t>
            </a:r>
          </a:p>
          <a:p>
            <a:r>
              <a:rPr lang="en-US"/>
              <a:t>[X] PIN Pad to allow user to key in code.</a:t>
            </a:r>
          </a:p>
          <a:p>
            <a:r>
              <a:rPr lang="en-US"/>
              <a:t>[X] Text feedback such as "Too close" or prompts for 2nd factor.</a:t>
            </a:r>
          </a:p>
          <a:p>
            <a:r>
              <a:rPr lang="en-US"/>
              <a:t>[X] Live video feedback so user knows device has activated and processing.</a:t>
            </a:r>
          </a:p>
          <a:p>
            <a:r>
              <a:rPr lang="en-US"/>
              <a:t>[ ] Show Green/Red ring for access granted/denied.</a:t>
            </a:r>
          </a:p>
          <a:p>
            <a:r>
              <a:rPr lang="en-US"/>
              <a:t>Green/Red feedback is handled by the LED ring around the edge of the device.</a:t>
            </a:r>
          </a:p>
          <a:p>
            <a:endParaRPr lang="en-US"/>
          </a:p>
          <a:p>
            <a:r>
              <a:rPr lang="en-US"/>
              <a:t>Which outdoor rating does SAFR SCAN support?</a:t>
            </a:r>
          </a:p>
          <a:p>
            <a:r>
              <a:rPr lang="en-US"/>
              <a:t>( ) IP55</a:t>
            </a:r>
          </a:p>
          <a:p>
            <a:r>
              <a:rPr lang="en-US"/>
              <a:t>(X) IP65</a:t>
            </a:r>
          </a:p>
          <a:p>
            <a:r>
              <a:rPr lang="en-US"/>
              <a:t>( ) IP68</a:t>
            </a:r>
          </a:p>
          <a:p>
            <a:r>
              <a:rPr lang="en-US"/>
              <a:t>SCAN is protected from all dust and low pressure stream of water though it is recommended to keep device out of direct rain.</a:t>
            </a:r>
          </a:p>
          <a:p>
            <a:endParaRPr lang="en-US"/>
          </a:p>
          <a:p>
            <a:r>
              <a:rPr lang="en-US"/>
              <a:t>Identify 2 Hardware components that are included but not yet enabled as of Jun-2023.</a:t>
            </a:r>
          </a:p>
          <a:p>
            <a:r>
              <a:rPr lang="en-US"/>
              <a:t>[ ] Structure Light Emitter</a:t>
            </a:r>
          </a:p>
          <a:p>
            <a:r>
              <a:rPr lang="en-US"/>
              <a:t>[X] Accelerometer</a:t>
            </a:r>
          </a:p>
          <a:p>
            <a:r>
              <a:rPr lang="en-US"/>
              <a:t>[ ] Touch Screen</a:t>
            </a:r>
          </a:p>
          <a:p>
            <a:r>
              <a:rPr lang="en-US"/>
              <a:t>[X] Microphone</a:t>
            </a:r>
          </a:p>
          <a:p>
            <a:r>
              <a:rPr lang="en-US"/>
              <a:t>SAFR SCAN ships with some hardware which is not yet enabled via firmware. Microphone is present but awaiting firmware update to enable 2-way SIP. Accelerometer is present but awaiting firmware update to detect if device is struck or moved.</a:t>
            </a:r>
          </a:p>
          <a:p>
            <a:endParaRPr lang="en-US"/>
          </a:p>
          <a:p>
            <a:r>
              <a:rPr lang="en-US"/>
              <a:t>When implemented, SAFR SCAN will support which of the following tamper checks?</a:t>
            </a:r>
          </a:p>
          <a:p>
            <a:r>
              <a:rPr lang="en-US"/>
              <a:t>[X] Motion - Any movement regardless of slowly.</a:t>
            </a:r>
          </a:p>
          <a:p>
            <a:r>
              <a:rPr lang="en-US"/>
              <a:t>[X] Shock - Sudden impact or jolt.</a:t>
            </a:r>
          </a:p>
          <a:p>
            <a:r>
              <a:rPr lang="en-US"/>
              <a:t>[ ] Temperature out of range.</a:t>
            </a:r>
          </a:p>
          <a:p>
            <a:r>
              <a:rPr lang="en-US"/>
              <a:t>SAFR does not have Temperature sensors but its range is large enough (-40F to 122F) that it may not be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0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E3B1-BE86-6347-9457-7B2E93723D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3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89DC79B8-0B0F-4DC3-70C5-A152E94B520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8" y="0"/>
            <a:ext cx="12191144" cy="6857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85D5C-0F4A-6746-AF98-453655F187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0631" y="3262124"/>
            <a:ext cx="6000379" cy="2387600"/>
          </a:xfrm>
        </p:spPr>
        <p:txBody>
          <a:bodyPr anchor="t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SAFR SCAN Training</a:t>
            </a:r>
            <a:br>
              <a:rPr lang="en-US"/>
            </a:br>
            <a:r>
              <a:rPr lang="en-US"/>
              <a:t>Course SSC101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8" name="object 17">
            <a:extLst>
              <a:ext uri="{FF2B5EF4-FFF2-40B4-BE49-F238E27FC236}">
                <a16:creationId xmlns:a16="http://schemas.microsoft.com/office/drawing/2014/main" id="{F822EAD5-8FC0-0543-A440-A1A096A5D2F2}"/>
              </a:ext>
            </a:extLst>
          </p:cNvPr>
          <p:cNvSpPr/>
          <p:nvPr userDrawn="1"/>
        </p:nvSpPr>
        <p:spPr>
          <a:xfrm>
            <a:off x="22859" y="1436461"/>
            <a:ext cx="0" cy="2843530"/>
          </a:xfrm>
          <a:custGeom>
            <a:avLst/>
            <a:gdLst/>
            <a:ahLst/>
            <a:cxnLst/>
            <a:rect l="l" t="t" r="r" b="b"/>
            <a:pathLst>
              <a:path h="2843529">
                <a:moveTo>
                  <a:pt x="0" y="0"/>
                </a:moveTo>
                <a:lnTo>
                  <a:pt x="0" y="2843438"/>
                </a:lnTo>
              </a:path>
            </a:pathLst>
          </a:custGeom>
          <a:ln w="45718">
            <a:solidFill>
              <a:srgbClr val="AFC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9F3CC67-8CAB-2739-94A4-668D9FA49F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2185" y="174466"/>
            <a:ext cx="2938465" cy="11907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330CCB-6A2D-E622-2A7F-6496B2A14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9709" y="165783"/>
            <a:ext cx="3200488" cy="32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7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5A28-9A80-AC44-BFD5-73772FB3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058400" cy="548640"/>
          </a:xfrm>
        </p:spPr>
        <p:txBody>
          <a:bodyPr tIns="0"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FA1DA-B70D-DF45-9B6D-D8138A16F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2B87E-4337-004D-856C-DB1D66BE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F434-D5B3-7040-9E9B-DABC517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F0711-6FF2-BD4D-BCCE-82522EEF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6AE47-3F09-8A46-A795-D874C0A1B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6BF50-D10B-3E41-824A-D97CBB420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CC1B-DEBD-4249-8CC9-AA8FC084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FEFE-A35F-4547-96BF-69DCD711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3E05B-82D9-BC4A-9F30-657392C0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4F22A-8F0F-3A44-94C4-D08FD352EB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790950" y="1818066"/>
            <a:ext cx="4610100" cy="28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8A3501-2C73-AB48-B212-A7C70B4208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 flipH="1">
            <a:off x="1701792" y="2107743"/>
            <a:ext cx="1397008" cy="166199"/>
          </a:xfrm>
          <a:prstGeom prst="accentCallout2">
            <a:avLst>
              <a:gd name="adj1" fmla="val 47902"/>
              <a:gd name="adj2" fmla="val -5626"/>
              <a:gd name="adj3" fmla="val 47817"/>
              <a:gd name="adj4" fmla="val -15107"/>
              <a:gd name="adj5" fmla="val 200377"/>
              <a:gd name="adj6" fmla="val -53712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1046009-8122-614D-87D0-68EBBCCA46A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 flipH="1">
            <a:off x="1819267" y="2668459"/>
            <a:ext cx="1397008" cy="166199"/>
          </a:xfrm>
          <a:prstGeom prst="accentCallout1">
            <a:avLst>
              <a:gd name="adj1" fmla="val 49316"/>
              <a:gd name="adj2" fmla="val -9015"/>
              <a:gd name="adj3" fmla="val 45637"/>
              <a:gd name="adj4" fmla="val -43561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callout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D2DE566-B7D8-9749-9F09-90D9F0ED24E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20117" y="3246690"/>
            <a:ext cx="1397008" cy="166199"/>
          </a:xfrm>
          <a:prstGeom prst="accentCallout2">
            <a:avLst>
              <a:gd name="adj1" fmla="val 53633"/>
              <a:gd name="adj2" fmla="val -5171"/>
              <a:gd name="adj3" fmla="val 53136"/>
              <a:gd name="adj4" fmla="val -16440"/>
              <a:gd name="adj5" fmla="val -128205"/>
              <a:gd name="adj6" fmla="val -5894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F66CBEF-4CA8-104C-A6CF-EAFAF2DB416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620117" y="2640434"/>
            <a:ext cx="1397008" cy="166199"/>
          </a:xfrm>
          <a:prstGeom prst="accentCallout1">
            <a:avLst>
              <a:gd name="adj1" fmla="val 51226"/>
              <a:gd name="adj2" fmla="val -8560"/>
              <a:gd name="adj3" fmla="val 51369"/>
              <a:gd name="adj4" fmla="val -4447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callout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4367DCE-E2C7-B74D-A028-E66078926A6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5642" y="1445199"/>
            <a:ext cx="1397008" cy="166199"/>
          </a:xfrm>
          <a:prstGeom prst="accentCallout2">
            <a:avLst>
              <a:gd name="adj1" fmla="val 49813"/>
              <a:gd name="adj2" fmla="val -5626"/>
              <a:gd name="adj3" fmla="val 51226"/>
              <a:gd name="adj4" fmla="val -16440"/>
              <a:gd name="adj5" fmla="val 358937"/>
              <a:gd name="adj6" fmla="val -1644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EC8E59C-8D5F-9E43-9446-B03422C9889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67567" y="4930991"/>
            <a:ext cx="1397008" cy="166199"/>
          </a:xfrm>
          <a:prstGeom prst="accentCallout2">
            <a:avLst>
              <a:gd name="adj1" fmla="val 49813"/>
              <a:gd name="adj2" fmla="val -5398"/>
              <a:gd name="adj3" fmla="val 51226"/>
              <a:gd name="adj4" fmla="val -16894"/>
              <a:gd name="adj5" fmla="val -147308"/>
              <a:gd name="adj6" fmla="val -16895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Angled bar callout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96AE5332-B07F-144F-A7A9-5593D292C29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flipH="1">
            <a:off x="1290320" y="3492750"/>
            <a:ext cx="1688013" cy="166199"/>
          </a:xfrm>
          <a:prstGeom prst="accentCallout1">
            <a:avLst>
              <a:gd name="adj1" fmla="val 49316"/>
              <a:gd name="adj2" fmla="val -9015"/>
              <a:gd name="adj3" fmla="val 45637"/>
              <a:gd name="adj4" fmla="val -43561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with curly brace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60B7578-49C9-C547-A423-2F517919EA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649776" y="3274790"/>
            <a:ext cx="193015" cy="588572"/>
          </a:xfrm>
          <a:prstGeom prst="leftBrac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wrap="none"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0D56C24E-CFE9-B042-8011-6ED9FE9BE58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436400" y="4241635"/>
            <a:ext cx="1688013" cy="166199"/>
          </a:xfrm>
          <a:prstGeom prst="accentCallout1">
            <a:avLst>
              <a:gd name="adj1" fmla="val 49316"/>
              <a:gd name="adj2" fmla="val -9015"/>
              <a:gd name="adj3" fmla="val 45637"/>
              <a:gd name="adj4" fmla="val -43561"/>
            </a:avLst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Strait bar with curly brace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9B3AD59A-73D4-8A44-9A8E-69B0BDE4826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 flipH="1">
            <a:off x="8517975" y="4023674"/>
            <a:ext cx="193015" cy="588572"/>
          </a:xfrm>
          <a:prstGeom prst="leftBrac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txBody>
          <a:bodyPr wrap="none" lIns="0" tIns="0" rIns="0" bIns="0">
            <a:noAutofit/>
          </a:bodyPr>
          <a:lstStyle>
            <a:lvl1pPr marL="0" indent="0" algn="r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E5BD85-E570-B04E-9D82-A01FA8DC41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338" y="217488"/>
            <a:ext cx="9945720" cy="8477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Use this slide to copy/paste preformatted placeholders. Discard slide when done.  Image cannot be removed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48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25FA73-E73A-0643-A01F-586DAD719847}"/>
              </a:ext>
            </a:extLst>
          </p:cNvPr>
          <p:cNvGrpSpPr/>
          <p:nvPr userDrawn="1"/>
        </p:nvGrpSpPr>
        <p:grpSpPr>
          <a:xfrm>
            <a:off x="4085551" y="4334178"/>
            <a:ext cx="474488" cy="474489"/>
            <a:chOff x="7909860" y="10341456"/>
            <a:chExt cx="948975" cy="9489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F78475D-1900-DD44-9913-CC8C9B0F6494}"/>
                </a:ext>
              </a:extLst>
            </p:cNvPr>
            <p:cNvSpPr/>
            <p:nvPr/>
          </p:nvSpPr>
          <p:spPr>
            <a:xfrm>
              <a:off x="7909860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AB08197C-6F00-D049-9CFA-067FCA140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796" y="10610494"/>
              <a:ext cx="509100" cy="371103"/>
            </a:xfrm>
            <a:custGeom>
              <a:avLst/>
              <a:gdLst>
                <a:gd name="T0" fmla="*/ 321 w 353"/>
                <a:gd name="T1" fmla="*/ 0 h 256"/>
                <a:gd name="T2" fmla="*/ 32 w 353"/>
                <a:gd name="T3" fmla="*/ 0 h 256"/>
                <a:gd name="T4" fmla="*/ 0 w 353"/>
                <a:gd name="T5" fmla="*/ 32 h 256"/>
                <a:gd name="T6" fmla="*/ 0 w 353"/>
                <a:gd name="T7" fmla="*/ 224 h 256"/>
                <a:gd name="T8" fmla="*/ 32 w 353"/>
                <a:gd name="T9" fmla="*/ 256 h 256"/>
                <a:gd name="T10" fmla="*/ 321 w 353"/>
                <a:gd name="T11" fmla="*/ 256 h 256"/>
                <a:gd name="T12" fmla="*/ 353 w 353"/>
                <a:gd name="T13" fmla="*/ 224 h 256"/>
                <a:gd name="T14" fmla="*/ 353 w 353"/>
                <a:gd name="T15" fmla="*/ 32 h 256"/>
                <a:gd name="T16" fmla="*/ 321 w 353"/>
                <a:gd name="T17" fmla="*/ 0 h 256"/>
                <a:gd name="T18" fmla="*/ 32 w 353"/>
                <a:gd name="T19" fmla="*/ 16 h 256"/>
                <a:gd name="T20" fmla="*/ 321 w 353"/>
                <a:gd name="T21" fmla="*/ 16 h 256"/>
                <a:gd name="T22" fmla="*/ 326 w 353"/>
                <a:gd name="T23" fmla="*/ 17 h 256"/>
                <a:gd name="T24" fmla="*/ 187 w 353"/>
                <a:gd name="T25" fmla="*/ 156 h 256"/>
                <a:gd name="T26" fmla="*/ 176 w 353"/>
                <a:gd name="T27" fmla="*/ 160 h 256"/>
                <a:gd name="T28" fmla="*/ 165 w 353"/>
                <a:gd name="T29" fmla="*/ 156 h 256"/>
                <a:gd name="T30" fmla="*/ 26 w 353"/>
                <a:gd name="T31" fmla="*/ 17 h 256"/>
                <a:gd name="T32" fmla="*/ 32 w 353"/>
                <a:gd name="T33" fmla="*/ 16 h 256"/>
                <a:gd name="T34" fmla="*/ 16 w 353"/>
                <a:gd name="T35" fmla="*/ 224 h 256"/>
                <a:gd name="T36" fmla="*/ 16 w 353"/>
                <a:gd name="T37" fmla="*/ 32 h 256"/>
                <a:gd name="T38" fmla="*/ 16 w 353"/>
                <a:gd name="T39" fmla="*/ 29 h 256"/>
                <a:gd name="T40" fmla="*/ 115 w 353"/>
                <a:gd name="T41" fmla="*/ 128 h 256"/>
                <a:gd name="T42" fmla="*/ 16 w 353"/>
                <a:gd name="T43" fmla="*/ 227 h 256"/>
                <a:gd name="T44" fmla="*/ 16 w 353"/>
                <a:gd name="T45" fmla="*/ 224 h 256"/>
                <a:gd name="T46" fmla="*/ 321 w 353"/>
                <a:gd name="T47" fmla="*/ 240 h 256"/>
                <a:gd name="T48" fmla="*/ 32 w 353"/>
                <a:gd name="T49" fmla="*/ 240 h 256"/>
                <a:gd name="T50" fmla="*/ 26 w 353"/>
                <a:gd name="T51" fmla="*/ 239 h 256"/>
                <a:gd name="T52" fmla="*/ 126 w 353"/>
                <a:gd name="T53" fmla="*/ 139 h 256"/>
                <a:gd name="T54" fmla="*/ 154 w 353"/>
                <a:gd name="T55" fmla="*/ 167 h 256"/>
                <a:gd name="T56" fmla="*/ 176 w 353"/>
                <a:gd name="T57" fmla="*/ 176 h 256"/>
                <a:gd name="T58" fmla="*/ 198 w 353"/>
                <a:gd name="T59" fmla="*/ 167 h 256"/>
                <a:gd name="T60" fmla="*/ 226 w 353"/>
                <a:gd name="T61" fmla="*/ 139 h 256"/>
                <a:gd name="T62" fmla="*/ 326 w 353"/>
                <a:gd name="T63" fmla="*/ 239 h 256"/>
                <a:gd name="T64" fmla="*/ 321 w 353"/>
                <a:gd name="T65" fmla="*/ 240 h 256"/>
                <a:gd name="T66" fmla="*/ 337 w 353"/>
                <a:gd name="T67" fmla="*/ 224 h 256"/>
                <a:gd name="T68" fmla="*/ 336 w 353"/>
                <a:gd name="T69" fmla="*/ 227 h 256"/>
                <a:gd name="T70" fmla="*/ 237 w 353"/>
                <a:gd name="T71" fmla="*/ 128 h 256"/>
                <a:gd name="T72" fmla="*/ 336 w 353"/>
                <a:gd name="T73" fmla="*/ 29 h 256"/>
                <a:gd name="T74" fmla="*/ 337 w 353"/>
                <a:gd name="T75" fmla="*/ 32 h 256"/>
                <a:gd name="T76" fmla="*/ 337 w 353"/>
                <a:gd name="T77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56">
                  <a:moveTo>
                    <a:pt x="32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42"/>
                    <a:pt x="14" y="256"/>
                    <a:pt x="32" y="256"/>
                  </a:cubicBezTo>
                  <a:cubicBezTo>
                    <a:pt x="321" y="256"/>
                    <a:pt x="321" y="256"/>
                    <a:pt x="321" y="256"/>
                  </a:cubicBezTo>
                  <a:cubicBezTo>
                    <a:pt x="338" y="256"/>
                    <a:pt x="353" y="242"/>
                    <a:pt x="353" y="224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14"/>
                    <a:pt x="338" y="0"/>
                    <a:pt x="321" y="0"/>
                  </a:cubicBezTo>
                  <a:moveTo>
                    <a:pt x="32" y="16"/>
                  </a:moveTo>
                  <a:cubicBezTo>
                    <a:pt x="321" y="16"/>
                    <a:pt x="321" y="16"/>
                    <a:pt x="321" y="16"/>
                  </a:cubicBezTo>
                  <a:cubicBezTo>
                    <a:pt x="323" y="16"/>
                    <a:pt x="324" y="16"/>
                    <a:pt x="326" y="17"/>
                  </a:cubicBezTo>
                  <a:cubicBezTo>
                    <a:pt x="187" y="156"/>
                    <a:pt x="187" y="156"/>
                    <a:pt x="187" y="156"/>
                  </a:cubicBezTo>
                  <a:cubicBezTo>
                    <a:pt x="184" y="158"/>
                    <a:pt x="180" y="160"/>
                    <a:pt x="176" y="160"/>
                  </a:cubicBezTo>
                  <a:cubicBezTo>
                    <a:pt x="172" y="160"/>
                    <a:pt x="168" y="158"/>
                    <a:pt x="165" y="15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6"/>
                    <a:pt x="30" y="16"/>
                    <a:pt x="32" y="16"/>
                  </a:cubicBezTo>
                  <a:moveTo>
                    <a:pt x="16" y="224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0"/>
                    <a:pt x="16" y="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6"/>
                    <a:pt x="16" y="225"/>
                    <a:pt x="16" y="224"/>
                  </a:cubicBezTo>
                  <a:moveTo>
                    <a:pt x="321" y="240"/>
                  </a:moveTo>
                  <a:cubicBezTo>
                    <a:pt x="32" y="240"/>
                    <a:pt x="32" y="240"/>
                    <a:pt x="32" y="240"/>
                  </a:cubicBezTo>
                  <a:cubicBezTo>
                    <a:pt x="30" y="240"/>
                    <a:pt x="28" y="240"/>
                    <a:pt x="26" y="2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60" y="173"/>
                    <a:pt x="168" y="176"/>
                    <a:pt x="176" y="176"/>
                  </a:cubicBezTo>
                  <a:cubicBezTo>
                    <a:pt x="184" y="176"/>
                    <a:pt x="192" y="173"/>
                    <a:pt x="198" y="167"/>
                  </a:cubicBezTo>
                  <a:cubicBezTo>
                    <a:pt x="226" y="139"/>
                    <a:pt x="226" y="139"/>
                    <a:pt x="226" y="139"/>
                  </a:cubicBezTo>
                  <a:cubicBezTo>
                    <a:pt x="326" y="239"/>
                    <a:pt x="326" y="239"/>
                    <a:pt x="326" y="239"/>
                  </a:cubicBezTo>
                  <a:cubicBezTo>
                    <a:pt x="324" y="240"/>
                    <a:pt x="323" y="240"/>
                    <a:pt x="321" y="240"/>
                  </a:cubicBezTo>
                  <a:moveTo>
                    <a:pt x="337" y="224"/>
                  </a:moveTo>
                  <a:cubicBezTo>
                    <a:pt x="337" y="225"/>
                    <a:pt x="337" y="226"/>
                    <a:pt x="336" y="227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336" y="29"/>
                    <a:pt x="336" y="29"/>
                    <a:pt x="336" y="29"/>
                  </a:cubicBezTo>
                  <a:cubicBezTo>
                    <a:pt x="337" y="30"/>
                    <a:pt x="337" y="31"/>
                    <a:pt x="337" y="32"/>
                  </a:cubicBezTo>
                  <a:lnTo>
                    <a:pt x="33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35E1E7-678D-EA4F-B148-8EA0DC98B3C4}"/>
              </a:ext>
            </a:extLst>
          </p:cNvPr>
          <p:cNvGrpSpPr/>
          <p:nvPr userDrawn="1"/>
        </p:nvGrpSpPr>
        <p:grpSpPr>
          <a:xfrm>
            <a:off x="8105101" y="4334178"/>
            <a:ext cx="474488" cy="474489"/>
            <a:chOff x="9054955" y="10341456"/>
            <a:chExt cx="948975" cy="94897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A68309-273A-4746-A29D-F336C39D4833}"/>
                </a:ext>
              </a:extLst>
            </p:cNvPr>
            <p:cNvSpPr/>
            <p:nvPr/>
          </p:nvSpPr>
          <p:spPr>
            <a:xfrm>
              <a:off x="9054955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1B628ED-F840-B64E-B036-1B6C2698F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4850" y="10541975"/>
              <a:ext cx="535130" cy="535131"/>
            </a:xfrm>
            <a:custGeom>
              <a:avLst/>
              <a:gdLst>
                <a:gd name="T0" fmla="*/ 351 w 353"/>
                <a:gd name="T1" fmla="*/ 171 h 353"/>
                <a:gd name="T2" fmla="*/ 289 w 353"/>
                <a:gd name="T3" fmla="*/ 109 h 353"/>
                <a:gd name="T4" fmla="*/ 289 w 353"/>
                <a:gd name="T5" fmla="*/ 24 h 353"/>
                <a:gd name="T6" fmla="*/ 281 w 353"/>
                <a:gd name="T7" fmla="*/ 16 h 353"/>
                <a:gd name="T8" fmla="*/ 233 w 353"/>
                <a:gd name="T9" fmla="*/ 16 h 353"/>
                <a:gd name="T10" fmla="*/ 225 w 353"/>
                <a:gd name="T11" fmla="*/ 24 h 353"/>
                <a:gd name="T12" fmla="*/ 225 w 353"/>
                <a:gd name="T13" fmla="*/ 45 h 353"/>
                <a:gd name="T14" fmla="*/ 182 w 353"/>
                <a:gd name="T15" fmla="*/ 2 h 353"/>
                <a:gd name="T16" fmla="*/ 177 w 353"/>
                <a:gd name="T17" fmla="*/ 0 h 353"/>
                <a:gd name="T18" fmla="*/ 171 w 353"/>
                <a:gd name="T19" fmla="*/ 2 h 353"/>
                <a:gd name="T20" fmla="*/ 2 w 353"/>
                <a:gd name="T21" fmla="*/ 171 h 353"/>
                <a:gd name="T22" fmla="*/ 0 w 353"/>
                <a:gd name="T23" fmla="*/ 176 h 353"/>
                <a:gd name="T24" fmla="*/ 8 w 353"/>
                <a:gd name="T25" fmla="*/ 184 h 353"/>
                <a:gd name="T26" fmla="*/ 14 w 353"/>
                <a:gd name="T27" fmla="*/ 182 h 353"/>
                <a:gd name="T28" fmla="*/ 48 w 353"/>
                <a:gd name="T29" fmla="*/ 148 h 353"/>
                <a:gd name="T30" fmla="*/ 48 w 353"/>
                <a:gd name="T31" fmla="*/ 345 h 353"/>
                <a:gd name="T32" fmla="*/ 56 w 353"/>
                <a:gd name="T33" fmla="*/ 353 h 353"/>
                <a:gd name="T34" fmla="*/ 297 w 353"/>
                <a:gd name="T35" fmla="*/ 353 h 353"/>
                <a:gd name="T36" fmla="*/ 305 w 353"/>
                <a:gd name="T37" fmla="*/ 345 h 353"/>
                <a:gd name="T38" fmla="*/ 305 w 353"/>
                <a:gd name="T39" fmla="*/ 148 h 353"/>
                <a:gd name="T40" fmla="*/ 339 w 353"/>
                <a:gd name="T41" fmla="*/ 182 h 353"/>
                <a:gd name="T42" fmla="*/ 345 w 353"/>
                <a:gd name="T43" fmla="*/ 184 h 353"/>
                <a:gd name="T44" fmla="*/ 353 w 353"/>
                <a:gd name="T45" fmla="*/ 176 h 353"/>
                <a:gd name="T46" fmla="*/ 351 w 353"/>
                <a:gd name="T47" fmla="*/ 171 h 353"/>
                <a:gd name="T48" fmla="*/ 241 w 353"/>
                <a:gd name="T49" fmla="*/ 32 h 353"/>
                <a:gd name="T50" fmla="*/ 273 w 353"/>
                <a:gd name="T51" fmla="*/ 32 h 353"/>
                <a:gd name="T52" fmla="*/ 273 w 353"/>
                <a:gd name="T53" fmla="*/ 93 h 353"/>
                <a:gd name="T54" fmla="*/ 241 w 353"/>
                <a:gd name="T55" fmla="*/ 61 h 353"/>
                <a:gd name="T56" fmla="*/ 241 w 353"/>
                <a:gd name="T57" fmla="*/ 32 h 353"/>
                <a:gd name="T58" fmla="*/ 128 w 353"/>
                <a:gd name="T59" fmla="*/ 337 h 353"/>
                <a:gd name="T60" fmla="*/ 64 w 353"/>
                <a:gd name="T61" fmla="*/ 337 h 353"/>
                <a:gd name="T62" fmla="*/ 64 w 353"/>
                <a:gd name="T63" fmla="*/ 321 h 353"/>
                <a:gd name="T64" fmla="*/ 128 w 353"/>
                <a:gd name="T65" fmla="*/ 321 h 353"/>
                <a:gd name="T66" fmla="*/ 128 w 353"/>
                <a:gd name="T67" fmla="*/ 337 h 353"/>
                <a:gd name="T68" fmla="*/ 209 w 353"/>
                <a:gd name="T69" fmla="*/ 337 h 353"/>
                <a:gd name="T70" fmla="*/ 144 w 353"/>
                <a:gd name="T71" fmla="*/ 337 h 353"/>
                <a:gd name="T72" fmla="*/ 144 w 353"/>
                <a:gd name="T73" fmla="*/ 208 h 353"/>
                <a:gd name="T74" fmla="*/ 209 w 353"/>
                <a:gd name="T75" fmla="*/ 208 h 353"/>
                <a:gd name="T76" fmla="*/ 209 w 353"/>
                <a:gd name="T77" fmla="*/ 337 h 353"/>
                <a:gd name="T78" fmla="*/ 289 w 353"/>
                <a:gd name="T79" fmla="*/ 337 h 353"/>
                <a:gd name="T80" fmla="*/ 225 w 353"/>
                <a:gd name="T81" fmla="*/ 337 h 353"/>
                <a:gd name="T82" fmla="*/ 225 w 353"/>
                <a:gd name="T83" fmla="*/ 321 h 353"/>
                <a:gd name="T84" fmla="*/ 289 w 353"/>
                <a:gd name="T85" fmla="*/ 321 h 353"/>
                <a:gd name="T86" fmla="*/ 289 w 353"/>
                <a:gd name="T87" fmla="*/ 337 h 353"/>
                <a:gd name="T88" fmla="*/ 289 w 353"/>
                <a:gd name="T89" fmla="*/ 305 h 353"/>
                <a:gd name="T90" fmla="*/ 225 w 353"/>
                <a:gd name="T91" fmla="*/ 305 h 353"/>
                <a:gd name="T92" fmla="*/ 225 w 353"/>
                <a:gd name="T93" fmla="*/ 200 h 353"/>
                <a:gd name="T94" fmla="*/ 217 w 353"/>
                <a:gd name="T95" fmla="*/ 192 h 353"/>
                <a:gd name="T96" fmla="*/ 136 w 353"/>
                <a:gd name="T97" fmla="*/ 192 h 353"/>
                <a:gd name="T98" fmla="*/ 128 w 353"/>
                <a:gd name="T99" fmla="*/ 200 h 353"/>
                <a:gd name="T100" fmla="*/ 128 w 353"/>
                <a:gd name="T101" fmla="*/ 305 h 353"/>
                <a:gd name="T102" fmla="*/ 64 w 353"/>
                <a:gd name="T103" fmla="*/ 305 h 353"/>
                <a:gd name="T104" fmla="*/ 64 w 353"/>
                <a:gd name="T105" fmla="*/ 132 h 353"/>
                <a:gd name="T106" fmla="*/ 177 w 353"/>
                <a:gd name="T107" fmla="*/ 19 h 353"/>
                <a:gd name="T108" fmla="*/ 289 w 353"/>
                <a:gd name="T109" fmla="*/ 132 h 353"/>
                <a:gd name="T110" fmla="*/ 289 w 353"/>
                <a:gd name="T111" fmla="*/ 305 h 353"/>
                <a:gd name="T112" fmla="*/ 185 w 353"/>
                <a:gd name="T113" fmla="*/ 289 h 353"/>
                <a:gd name="T114" fmla="*/ 193 w 353"/>
                <a:gd name="T115" fmla="*/ 281 h 353"/>
                <a:gd name="T116" fmla="*/ 185 w 353"/>
                <a:gd name="T117" fmla="*/ 273 h 353"/>
                <a:gd name="T118" fmla="*/ 177 w 353"/>
                <a:gd name="T119" fmla="*/ 281 h 353"/>
                <a:gd name="T120" fmla="*/ 185 w 353"/>
                <a:gd name="T121" fmla="*/ 28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3" h="353">
                  <a:moveTo>
                    <a:pt x="351" y="171"/>
                  </a:moveTo>
                  <a:cubicBezTo>
                    <a:pt x="289" y="109"/>
                    <a:pt x="289" y="109"/>
                    <a:pt x="289" y="109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9"/>
                    <a:pt x="285" y="16"/>
                    <a:pt x="281" y="16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28" y="16"/>
                    <a:pt x="225" y="19"/>
                    <a:pt x="225" y="24"/>
                  </a:cubicBezTo>
                  <a:cubicBezTo>
                    <a:pt x="225" y="45"/>
                    <a:pt x="225" y="45"/>
                    <a:pt x="225" y="45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1" y="1"/>
                    <a:pt x="179" y="0"/>
                    <a:pt x="177" y="0"/>
                  </a:cubicBezTo>
                  <a:cubicBezTo>
                    <a:pt x="174" y="0"/>
                    <a:pt x="172" y="1"/>
                    <a:pt x="171" y="2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72"/>
                    <a:pt x="0" y="174"/>
                    <a:pt x="0" y="176"/>
                  </a:cubicBezTo>
                  <a:cubicBezTo>
                    <a:pt x="0" y="181"/>
                    <a:pt x="3" y="184"/>
                    <a:pt x="8" y="184"/>
                  </a:cubicBezTo>
                  <a:cubicBezTo>
                    <a:pt x="10" y="184"/>
                    <a:pt x="12" y="184"/>
                    <a:pt x="14" y="182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48" y="349"/>
                    <a:pt x="52" y="353"/>
                    <a:pt x="56" y="353"/>
                  </a:cubicBezTo>
                  <a:cubicBezTo>
                    <a:pt x="297" y="353"/>
                    <a:pt x="297" y="353"/>
                    <a:pt x="297" y="353"/>
                  </a:cubicBezTo>
                  <a:cubicBezTo>
                    <a:pt x="301" y="353"/>
                    <a:pt x="305" y="349"/>
                    <a:pt x="305" y="345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39" y="182"/>
                    <a:pt x="339" y="182"/>
                    <a:pt x="339" y="182"/>
                  </a:cubicBezTo>
                  <a:cubicBezTo>
                    <a:pt x="341" y="184"/>
                    <a:pt x="343" y="184"/>
                    <a:pt x="345" y="184"/>
                  </a:cubicBezTo>
                  <a:cubicBezTo>
                    <a:pt x="350" y="184"/>
                    <a:pt x="353" y="181"/>
                    <a:pt x="353" y="176"/>
                  </a:cubicBezTo>
                  <a:cubicBezTo>
                    <a:pt x="353" y="174"/>
                    <a:pt x="352" y="172"/>
                    <a:pt x="351" y="171"/>
                  </a:cubicBezTo>
                  <a:moveTo>
                    <a:pt x="241" y="32"/>
                  </a:moveTo>
                  <a:cubicBezTo>
                    <a:pt x="273" y="32"/>
                    <a:pt x="273" y="32"/>
                    <a:pt x="273" y="32"/>
                  </a:cubicBezTo>
                  <a:cubicBezTo>
                    <a:pt x="273" y="93"/>
                    <a:pt x="273" y="93"/>
                    <a:pt x="273" y="93"/>
                  </a:cubicBezTo>
                  <a:cubicBezTo>
                    <a:pt x="241" y="61"/>
                    <a:pt x="241" y="61"/>
                    <a:pt x="241" y="61"/>
                  </a:cubicBezTo>
                  <a:lnTo>
                    <a:pt x="241" y="32"/>
                  </a:lnTo>
                  <a:close/>
                  <a:moveTo>
                    <a:pt x="128" y="337"/>
                  </a:moveTo>
                  <a:cubicBezTo>
                    <a:pt x="64" y="337"/>
                    <a:pt x="64" y="337"/>
                    <a:pt x="64" y="337"/>
                  </a:cubicBezTo>
                  <a:cubicBezTo>
                    <a:pt x="64" y="321"/>
                    <a:pt x="64" y="321"/>
                    <a:pt x="64" y="321"/>
                  </a:cubicBezTo>
                  <a:cubicBezTo>
                    <a:pt x="128" y="321"/>
                    <a:pt x="128" y="321"/>
                    <a:pt x="128" y="321"/>
                  </a:cubicBezTo>
                  <a:lnTo>
                    <a:pt x="128" y="337"/>
                  </a:lnTo>
                  <a:close/>
                  <a:moveTo>
                    <a:pt x="209" y="337"/>
                  </a:moveTo>
                  <a:cubicBezTo>
                    <a:pt x="144" y="337"/>
                    <a:pt x="144" y="337"/>
                    <a:pt x="144" y="337"/>
                  </a:cubicBezTo>
                  <a:cubicBezTo>
                    <a:pt x="144" y="208"/>
                    <a:pt x="144" y="208"/>
                    <a:pt x="144" y="208"/>
                  </a:cubicBezTo>
                  <a:cubicBezTo>
                    <a:pt x="209" y="208"/>
                    <a:pt x="209" y="208"/>
                    <a:pt x="209" y="208"/>
                  </a:cubicBezTo>
                  <a:lnTo>
                    <a:pt x="209" y="337"/>
                  </a:lnTo>
                  <a:close/>
                  <a:moveTo>
                    <a:pt x="289" y="337"/>
                  </a:moveTo>
                  <a:cubicBezTo>
                    <a:pt x="225" y="337"/>
                    <a:pt x="225" y="337"/>
                    <a:pt x="225" y="337"/>
                  </a:cubicBezTo>
                  <a:cubicBezTo>
                    <a:pt x="225" y="321"/>
                    <a:pt x="225" y="321"/>
                    <a:pt x="225" y="321"/>
                  </a:cubicBezTo>
                  <a:cubicBezTo>
                    <a:pt x="289" y="321"/>
                    <a:pt x="289" y="321"/>
                    <a:pt x="289" y="321"/>
                  </a:cubicBezTo>
                  <a:lnTo>
                    <a:pt x="289" y="337"/>
                  </a:lnTo>
                  <a:close/>
                  <a:moveTo>
                    <a:pt x="289" y="305"/>
                  </a:moveTo>
                  <a:cubicBezTo>
                    <a:pt x="225" y="305"/>
                    <a:pt x="225" y="305"/>
                    <a:pt x="225" y="305"/>
                  </a:cubicBezTo>
                  <a:cubicBezTo>
                    <a:pt x="225" y="200"/>
                    <a:pt x="225" y="200"/>
                    <a:pt x="225" y="200"/>
                  </a:cubicBezTo>
                  <a:cubicBezTo>
                    <a:pt x="225" y="196"/>
                    <a:pt x="221" y="192"/>
                    <a:pt x="217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32" y="192"/>
                    <a:pt x="128" y="196"/>
                    <a:pt x="128" y="200"/>
                  </a:cubicBezTo>
                  <a:cubicBezTo>
                    <a:pt x="128" y="305"/>
                    <a:pt x="128" y="305"/>
                    <a:pt x="128" y="305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289" y="132"/>
                    <a:pt x="289" y="132"/>
                    <a:pt x="289" y="132"/>
                  </a:cubicBezTo>
                  <a:lnTo>
                    <a:pt x="289" y="305"/>
                  </a:lnTo>
                  <a:close/>
                  <a:moveTo>
                    <a:pt x="185" y="289"/>
                  </a:moveTo>
                  <a:cubicBezTo>
                    <a:pt x="189" y="289"/>
                    <a:pt x="193" y="285"/>
                    <a:pt x="193" y="281"/>
                  </a:cubicBezTo>
                  <a:cubicBezTo>
                    <a:pt x="193" y="276"/>
                    <a:pt x="189" y="273"/>
                    <a:pt x="185" y="273"/>
                  </a:cubicBezTo>
                  <a:cubicBezTo>
                    <a:pt x="180" y="273"/>
                    <a:pt x="177" y="276"/>
                    <a:pt x="177" y="281"/>
                  </a:cubicBezTo>
                  <a:cubicBezTo>
                    <a:pt x="177" y="285"/>
                    <a:pt x="180" y="289"/>
                    <a:pt x="185" y="28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2EC473-76E8-EF41-9519-45D0A79AEFAE}"/>
              </a:ext>
            </a:extLst>
          </p:cNvPr>
          <p:cNvSpPr txBox="1"/>
          <p:nvPr userDrawn="1"/>
        </p:nvSpPr>
        <p:spPr>
          <a:xfrm>
            <a:off x="2651157" y="4932532"/>
            <a:ext cx="3343275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sales@safr.com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4AE42-E885-E24C-B2CD-0BEED76CCAA0}"/>
              </a:ext>
            </a:extLst>
          </p:cNvPr>
          <p:cNvSpPr txBox="1"/>
          <p:nvPr userDrawn="1"/>
        </p:nvSpPr>
        <p:spPr>
          <a:xfrm>
            <a:off x="7522739" y="4932532"/>
            <a:ext cx="1639211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www.safr.com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6396FD-BD68-E447-A5F5-6F3FA2C4DE4C}"/>
              </a:ext>
            </a:extLst>
          </p:cNvPr>
          <p:cNvSpPr txBox="1">
            <a:spLocks/>
          </p:cNvSpPr>
          <p:nvPr userDrawn="1"/>
        </p:nvSpPr>
        <p:spPr>
          <a:xfrm>
            <a:off x="736632" y="2523822"/>
            <a:ext cx="10515600" cy="4154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cap="all">
                <a:solidFill>
                  <a:prstClr val="black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Thank </a:t>
            </a:r>
            <a:r>
              <a:rPr lang="en-US" sz="3000" b="1" cap="all">
                <a:solidFill>
                  <a:srgbClr val="82B94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you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0A1E09B-C4D8-7E4C-A889-7673456F2159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3" y="1352812"/>
            <a:ext cx="11456276" cy="4910202"/>
          </a:xfrm>
        </p:spPr>
        <p:txBody>
          <a:bodyPr/>
          <a:lstStyle>
            <a:lvl1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rgbClr val="00A7E1"/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78373" y="365127"/>
            <a:ext cx="9861861" cy="701031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99847"/>
            <a:ext cx="12192000" cy="36258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237" y="6494902"/>
            <a:ext cx="2964873" cy="365125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RealNetworks Confidential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8297875-14C3-C544-93F8-81EDA8B064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55" y="6555266"/>
            <a:ext cx="1801092" cy="207820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238585D5-5C24-416D-944B-CF7B88583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0234" y="200433"/>
            <a:ext cx="1731451" cy="8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A16E-4339-5044-80FE-4B472039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168128" cy="548640"/>
          </a:xfrm>
        </p:spPr>
        <p:txBody>
          <a:bodyPr vert="horz" wrap="square" lIns="91440" tIns="0" rIns="91440" bIns="45720" rtlCol="0" anchor="t" anchorCtr="0">
            <a:noAutofit/>
          </a:bodyPr>
          <a:lstStyle>
            <a:lvl1pPr>
              <a:defRPr lang="en-US" sz="40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8B22-9C3D-434E-B28C-CE21BE168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6441575" cy="57649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9446F9D-D9D0-3344-91EC-C445F5386FFB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4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81A463-FACC-FD46-B416-81FE8ED90145}"/>
              </a:ext>
            </a:extLst>
          </p:cNvPr>
          <p:cNvSpPr/>
          <p:nvPr userDrawn="1"/>
        </p:nvSpPr>
        <p:spPr>
          <a:xfrm>
            <a:off x="0" y="4437889"/>
            <a:ext cx="12192000" cy="2420112"/>
          </a:xfrm>
          <a:prstGeom prst="rect">
            <a:avLst/>
          </a:prstGeom>
          <a:solidFill>
            <a:srgbClr val="AFCB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F147B-9AF9-8140-85A4-16FABC8D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78480"/>
            <a:ext cx="10515600" cy="1510077"/>
          </a:xfrm>
        </p:spPr>
        <p:txBody>
          <a:bodyPr wrap="square" anchor="b"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B7E481A-4A28-E940-93D0-865684726EA7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1BDB77-39B5-0F56-7E60-4D30A6FD58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1850" y="4619625"/>
            <a:ext cx="9609138" cy="2136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8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2A27-FA48-BE4F-9770-5C17172F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164296" cy="548640"/>
          </a:xfrm>
        </p:spPr>
        <p:txBody>
          <a:bodyPr wrap="none" tIns="0" anchor="t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8B9A-B918-4948-A531-63AD9F550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" y="866320"/>
            <a:ext cx="5760720" cy="57813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D7DB8B-741C-1243-A6FC-74BFD47F2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866320"/>
            <a:ext cx="5760720" cy="57813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71C0EEF-D96C-9848-85CD-0DA4F3314CB8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6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5EDFE-D10C-9F4F-B011-6ED88B82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058400" cy="548640"/>
          </a:xfrm>
        </p:spPr>
        <p:txBody>
          <a:bodyPr vert="horz" wrap="none" lIns="91440" tIns="0" rIns="91440" bIns="45720" rtlCol="0" anchor="t" anchorCtr="0">
            <a:noAutofit/>
          </a:bodyPr>
          <a:lstStyle>
            <a:lvl1pPr>
              <a:defRPr lang="en-US"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DB91C-29A0-C94C-8B88-C530A2DEB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882301"/>
            <a:ext cx="58155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7E029-2DA4-D248-8CDC-429C5A509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" y="1706212"/>
            <a:ext cx="5815584" cy="4935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774E3-B207-B942-9D46-018899E62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536" y="878639"/>
            <a:ext cx="58155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F20C5-25A4-4944-A77E-0165D7DF6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536" y="1702550"/>
            <a:ext cx="5815584" cy="49359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ADA26C71-43AC-2A47-8C71-3F4972667031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9AB0-90BC-AF49-AD03-8EE452C9E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" y="164592"/>
            <a:ext cx="10058400" cy="548640"/>
          </a:xfrm>
        </p:spPr>
        <p:txBody>
          <a:bodyPr wrap="none" tIns="0" anchor="t" anchorCtr="0">
            <a:normAutofit/>
          </a:bodyPr>
          <a:lstStyle>
            <a:lvl1pPr>
              <a:defRPr sz="4000"/>
            </a:lvl1pPr>
          </a:lstStyle>
          <a:p>
            <a:r>
              <a:rPr lang="en-US"/>
              <a:t>Callout Example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6A7D8-1458-6C42-BAE6-423C8F47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9150-A3FC-9C44-99F1-CA38ED9F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F24EE-1D15-E84D-B2F5-4500612C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9F47EFB4-6E4B-1848-A898-31ADC25F380D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0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6730BFF9-C3EE-7E45-97BC-A120AC52722E}"/>
              </a:ext>
            </a:extLst>
          </p:cNvPr>
          <p:cNvSpPr/>
          <p:nvPr userDrawn="1"/>
        </p:nvSpPr>
        <p:spPr>
          <a:xfrm>
            <a:off x="10441504" y="9960"/>
            <a:ext cx="1734312" cy="86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8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E445-B1C2-2841-B85C-D710DD86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3932237" cy="1600200"/>
          </a:xfrm>
        </p:spPr>
        <p:txBody>
          <a:bodyPr wrap="square" tIns="0"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1F3C-D510-FD4A-8309-54C5633A4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932" y="201041"/>
            <a:ext cx="7731188" cy="59985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08810-3C38-484B-875F-921C77E51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1865376"/>
            <a:ext cx="3932237" cy="4334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492ED-46C2-2341-BBDF-4019F6CB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BD1BC-C637-3749-B540-365FC03E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9B6656-402F-BA4E-856C-B886F1E8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E367-D803-FF47-9567-6581A91C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3932237" cy="1600200"/>
          </a:xfrm>
        </p:spPr>
        <p:txBody>
          <a:bodyPr wrap="square" tIns="0"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B9D0D8-BAAD-0944-B361-15DB69171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59644" y="136525"/>
            <a:ext cx="7749476" cy="62198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75EF4-1F33-A24C-9CFD-75070AEA9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1828800"/>
            <a:ext cx="3932237" cy="44074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BC68E-3BCD-8848-ACF4-551A9876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85902-C7E8-D745-A29B-51035FB5A82D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D4BF0-7EC0-E342-ABF6-678C19D1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1A76C-AA2E-CB42-B37C-7E319495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077BE-1FF0-2A41-B663-3E5CDC4F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8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ECFA0-E24F-A447-AA89-EB197ACF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4592"/>
            <a:ext cx="10058400" cy="548640"/>
          </a:xfrm>
          <a:prstGeom prst="rect">
            <a:avLst/>
          </a:prstGeom>
        </p:spPr>
        <p:txBody>
          <a:bodyPr vert="horz" wrap="none" lIns="9144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FCE0C-22E6-B54E-AA70-652D774B1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828928"/>
            <a:ext cx="11850624" cy="5891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93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diagramData" Target="../diagrams/data1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microsoft.com/office/2007/relationships/diagramDrawing" Target="../diagrams/drawing1.xml"/><Relationship Id="rId2" Type="http://schemas.openxmlformats.org/officeDocument/2006/relationships/image" Target="../media/image35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diagramDrawing" Target="../diagrams/drawing2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8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7.svg"/><Relationship Id="rId9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diagramData" Target="../diagrams/data3.xml"/><Relationship Id="rId3" Type="http://schemas.openxmlformats.org/officeDocument/2006/relationships/image" Target="../media/image46.png"/><Relationship Id="rId7" Type="http://schemas.openxmlformats.org/officeDocument/2006/relationships/image" Target="../media/image39.svg"/><Relationship Id="rId12" Type="http://schemas.openxmlformats.org/officeDocument/2006/relationships/image" Target="../media/image49.svg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37.svg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4.xml"/><Relationship Id="rId18" Type="http://schemas.openxmlformats.org/officeDocument/2006/relationships/image" Target="../media/image44.png"/><Relationship Id="rId3" Type="http://schemas.openxmlformats.org/officeDocument/2006/relationships/image" Target="../media/image48.pn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4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6.png"/><Relationship Id="rId15" Type="http://schemas.openxmlformats.org/officeDocument/2006/relationships/diagramQuickStyle" Target="../diagrams/quickStyle4.xml"/><Relationship Id="rId10" Type="http://schemas.openxmlformats.org/officeDocument/2006/relationships/image" Target="../media/image40.png"/><Relationship Id="rId19" Type="http://schemas.openxmlformats.org/officeDocument/2006/relationships/image" Target="../media/image45.sv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5.xml"/><Relationship Id="rId18" Type="http://schemas.openxmlformats.org/officeDocument/2006/relationships/image" Target="../media/image44.png"/><Relationship Id="rId3" Type="http://schemas.openxmlformats.org/officeDocument/2006/relationships/image" Target="../media/image48.pn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5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52.png"/><Relationship Id="rId15" Type="http://schemas.openxmlformats.org/officeDocument/2006/relationships/diagramQuickStyle" Target="../diagrams/quickStyle5.xml"/><Relationship Id="rId10" Type="http://schemas.openxmlformats.org/officeDocument/2006/relationships/image" Target="../media/image40.png"/><Relationship Id="rId19" Type="http://schemas.openxmlformats.org/officeDocument/2006/relationships/image" Target="../media/image45.sv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6.xml"/><Relationship Id="rId3" Type="http://schemas.openxmlformats.org/officeDocument/2006/relationships/image" Target="../media/image48.pn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5" Type="http://schemas.openxmlformats.org/officeDocument/2006/relationships/diagramQuickStyle" Target="../diagrams/quickStyle6.xml"/><Relationship Id="rId10" Type="http://schemas.openxmlformats.org/officeDocument/2006/relationships/image" Target="../media/image40.pn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Data" Target="../diagrams/data7.xml"/><Relationship Id="rId3" Type="http://schemas.openxmlformats.org/officeDocument/2006/relationships/image" Target="../media/image48.pn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54.png"/><Relationship Id="rId15" Type="http://schemas.openxmlformats.org/officeDocument/2006/relationships/diagramQuickStyle" Target="../diagrams/quickStyle7.xml"/><Relationship Id="rId10" Type="http://schemas.openxmlformats.org/officeDocument/2006/relationships/image" Target="../media/image40.png"/><Relationship Id="rId4" Type="http://schemas.openxmlformats.org/officeDocument/2006/relationships/image" Target="../media/image49.svg"/><Relationship Id="rId9" Type="http://schemas.openxmlformats.org/officeDocument/2006/relationships/image" Target="../media/image39.svg"/><Relationship Id="rId1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diagramLayout" Target="../diagrams/layout8.xml"/><Relationship Id="rId3" Type="http://schemas.openxmlformats.org/officeDocument/2006/relationships/image" Target="../media/image49.svg"/><Relationship Id="rId7" Type="http://schemas.openxmlformats.org/officeDocument/2006/relationships/image" Target="../media/image55.png"/><Relationship Id="rId12" Type="http://schemas.openxmlformats.org/officeDocument/2006/relationships/diagramData" Target="../diagrams/data8.xml"/><Relationship Id="rId2" Type="http://schemas.openxmlformats.org/officeDocument/2006/relationships/image" Target="../media/image48.png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57.png"/><Relationship Id="rId5" Type="http://schemas.openxmlformats.org/officeDocument/2006/relationships/image" Target="../media/image36.png"/><Relationship Id="rId15" Type="http://schemas.openxmlformats.org/officeDocument/2006/relationships/diagramColors" Target="../diagrams/colors8.xml"/><Relationship Id="rId10" Type="http://schemas.openxmlformats.org/officeDocument/2006/relationships/image" Target="../media/image41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Relationship Id="rId1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AA7D-60C0-8A41-8C30-8E749E320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SAFR SCAN Training</a:t>
            </a:r>
            <a:br>
              <a:rPr lang="en-US"/>
            </a:br>
            <a:r>
              <a:rPr lang="en-US"/>
              <a:t>Course SST101</a:t>
            </a:r>
            <a:br>
              <a:rPr lang="en-US"/>
            </a:br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73041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381726" cy="5764922"/>
          </a:xfrm>
        </p:spPr>
        <p:txBody>
          <a:bodyPr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High throughput (30 people/min)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50,000 user capacity on device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20,000 event capacity on device</a:t>
            </a:r>
          </a:p>
          <a:p>
            <a:pPr lvl="1">
              <a:buClr>
                <a:srgbClr val="AFCB53"/>
              </a:buClr>
            </a:pPr>
            <a:r>
              <a:rPr lang="en-US"/>
              <a:t>Events cached in case of loss of network</a:t>
            </a:r>
          </a:p>
          <a:p>
            <a:pPr lvl="1">
              <a:buClr>
                <a:srgbClr val="AFCB53"/>
              </a:buClr>
            </a:pPr>
            <a:r>
              <a:rPr lang="en-US"/>
              <a:t>Events sent to server when network restored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Unlimited user capacity on server - both people and events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Scalable from 1 door to 1000+ doors</a:t>
            </a:r>
          </a:p>
        </p:txBody>
      </p:sp>
    </p:spTree>
    <p:extLst>
      <p:ext uri="{BB962C8B-B14F-4D97-AF65-F5344CB8AC3E}">
        <p14:creationId xmlns:p14="http://schemas.microsoft.com/office/powerpoint/2010/main" val="96029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Deployment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79" y="866320"/>
            <a:ext cx="11635955" cy="5781368"/>
          </a:xfrm>
        </p:spPr>
        <p:txBody>
          <a:bodyPr>
            <a:normAutofit lnSpcReduction="10000"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Hosting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On-Premises – Readers and Server all hosted on your network under your control.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SAFR Cloud* – Readers on your network and management through SAFR’s Cloud.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BYOC* – Host SAFR Server in [bring] your own cloud.</a:t>
            </a:r>
          </a:p>
          <a:p>
            <a:pPr marL="0" indent="0">
              <a:buClr>
                <a:srgbClr val="AFCB53"/>
              </a:buClr>
              <a:buNone/>
            </a:pPr>
            <a:r>
              <a:rPr lang="en-US" sz="2000"/>
              <a:t>        * SCAN’s connection protocol allows it to establish connections through NAT firewalls.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Access from Anywhere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Desktop – Modern native Windows client offering full control over devices, event viewing and people management.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Mobile – On the go management from your mobile phone or tablet.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Browser – Quick easy management from anywhere.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Custom Integration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RESTful APIs for integration to external identity management and incident management systems.</a:t>
            </a:r>
          </a:p>
        </p:txBody>
      </p:sp>
    </p:spTree>
    <p:extLst>
      <p:ext uri="{BB962C8B-B14F-4D97-AF65-F5344CB8AC3E}">
        <p14:creationId xmlns:p14="http://schemas.microsoft.com/office/powerpoint/2010/main" val="412878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ACD2-8661-D719-AD04-D9DA7E4D6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092A5-0BF2-2888-7580-100EA45F7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307291" cy="5764922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SAFR SCAN is designed, built, maintained, and regularly updated with security in mind.</a:t>
            </a:r>
          </a:p>
          <a:p>
            <a:r>
              <a:rPr lang="en-US"/>
              <a:t>Control over what data is stored and where it is stored.</a:t>
            </a:r>
          </a:p>
          <a:p>
            <a:pPr lvl="1"/>
            <a:r>
              <a:rPr lang="en-US"/>
              <a:t>On-premises server so customer data, and access to it, is isolated to the customer premises.</a:t>
            </a:r>
          </a:p>
          <a:p>
            <a:pPr lvl="1"/>
            <a:r>
              <a:rPr lang="en-US"/>
              <a:t>Controls over data persistence (what is stored) and retention (how long it is stored)</a:t>
            </a:r>
          </a:p>
          <a:p>
            <a:r>
              <a:rPr lang="en-US"/>
              <a:t>Data Security (Data-at-Rest Security)</a:t>
            </a:r>
          </a:p>
          <a:p>
            <a:pPr lvl="1"/>
            <a:r>
              <a:rPr lang="en-US"/>
              <a:t>Data is encrypted at rest (on disk) with AES-256 and RSA-2048 ciphers.</a:t>
            </a:r>
          </a:p>
          <a:p>
            <a:pPr lvl="1"/>
            <a:r>
              <a:rPr lang="en-US"/>
              <a:t>Optional configuration limit PII stored at the edge.</a:t>
            </a:r>
          </a:p>
          <a:p>
            <a:pPr lvl="2"/>
            <a:r>
              <a:rPr lang="en-US"/>
              <a:t>Face images not sent to SAFR SCAN.</a:t>
            </a:r>
          </a:p>
          <a:p>
            <a:pPr lvl="2"/>
            <a:r>
              <a:rPr lang="en-US"/>
              <a:t>Load data in volatile memory at boot so if device is stolen the data is not compromised.</a:t>
            </a:r>
          </a:p>
          <a:p>
            <a:r>
              <a:rPr lang="en-US"/>
              <a:t>Network Security (Data-in-Transit Security)</a:t>
            </a:r>
          </a:p>
          <a:p>
            <a:pPr lvl="1"/>
            <a:r>
              <a:rPr lang="en-US"/>
              <a:t>Data is encrypted in transit (network) using TLS 1.2/1.3 (https) to encrypt all transactions.</a:t>
            </a:r>
          </a:p>
          <a:p>
            <a:pPr lvl="1"/>
            <a:r>
              <a:rPr lang="en-US"/>
              <a:t>Any request to access data must be authenticated using role-based credentials. </a:t>
            </a:r>
          </a:p>
          <a:p>
            <a:pPr lvl="1"/>
            <a:r>
              <a:rPr lang="en-US"/>
              <a:t>All access is logged and available for auditing.</a:t>
            </a:r>
          </a:p>
          <a:p>
            <a:pPr lvl="1"/>
            <a:r>
              <a:rPr lang="en-US"/>
              <a:t>Disable HTTP / require HTTPS.</a:t>
            </a:r>
          </a:p>
          <a:p>
            <a:r>
              <a:rPr lang="en-US"/>
              <a:t>Device Security (Data-in-process Security)</a:t>
            </a:r>
          </a:p>
          <a:p>
            <a:pPr lvl="1"/>
            <a:r>
              <a:rPr lang="en-US"/>
              <a:t>Device has a secure boot that prevents rogue OS loading / tampering.</a:t>
            </a:r>
          </a:p>
          <a:p>
            <a:pPr lvl="1"/>
            <a:r>
              <a:rPr lang="en-US"/>
              <a:t>SAFR SCAN prevents access to the device firmware by isolating its operation, protecting it from inspection and ensuring that the boot process is secure.</a:t>
            </a:r>
          </a:p>
        </p:txBody>
      </p:sp>
    </p:spTree>
    <p:extLst>
      <p:ext uri="{BB962C8B-B14F-4D97-AF65-F5344CB8AC3E}">
        <p14:creationId xmlns:p14="http://schemas.microsoft.com/office/powerpoint/2010/main" val="180070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92AA2-FEE6-1E67-C06F-B91432CE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AEA1F-0A3D-C84A-276B-B3A0C7BF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091612" cy="5764922"/>
          </a:xfrm>
        </p:spPr>
        <p:txBody>
          <a:bodyPr/>
          <a:lstStyle/>
          <a:p>
            <a:r>
              <a:rPr lang="en-US"/>
              <a:t>Applications</a:t>
            </a:r>
          </a:p>
          <a:p>
            <a:pPr lvl="1"/>
            <a:r>
              <a:rPr lang="en-US" b="1"/>
              <a:t>SAFR Windows Desktop</a:t>
            </a:r>
            <a:r>
              <a:rPr lang="en-US"/>
              <a:t> with modern user interface and full rich feature set.</a:t>
            </a:r>
          </a:p>
          <a:p>
            <a:pPr lvl="1"/>
            <a:r>
              <a:rPr lang="en-US" b="1"/>
              <a:t>SAFR Web Console</a:t>
            </a:r>
            <a:r>
              <a:rPr lang="en-US"/>
              <a:t> browser interface for quick access w/o desktop pre-installed.</a:t>
            </a:r>
          </a:p>
          <a:p>
            <a:pPr lvl="1"/>
            <a:r>
              <a:rPr lang="en-US" b="1"/>
              <a:t>SAFR Mobile App</a:t>
            </a:r>
            <a:r>
              <a:rPr lang="en-US"/>
              <a:t> (iOS or Android) for enrollment and monitoring on the go.</a:t>
            </a:r>
          </a:p>
          <a:p>
            <a:pPr lvl="1"/>
            <a:r>
              <a:rPr lang="en-US" b="1"/>
              <a:t>SAFR Server </a:t>
            </a:r>
            <a:r>
              <a:rPr lang="en-US"/>
              <a:t>(Windows or Linux) / VM or bare metal operation.</a:t>
            </a:r>
          </a:p>
          <a:p>
            <a:pPr lvl="1"/>
            <a:r>
              <a:rPr lang="en-US" b="1"/>
              <a:t>SAFR Actions</a:t>
            </a:r>
            <a:r>
              <a:rPr lang="en-US"/>
              <a:t> to create event to action workflows (e.g. SMS notification)</a:t>
            </a:r>
          </a:p>
          <a:p>
            <a:r>
              <a:rPr lang="en-US"/>
              <a:t>Powerful tools to manage all aspects of access control</a:t>
            </a:r>
          </a:p>
          <a:p>
            <a:pPr lvl="1"/>
            <a:r>
              <a:rPr lang="en-US" b="1"/>
              <a:t>Centralized configuration</a:t>
            </a:r>
            <a:r>
              <a:rPr lang="en-US"/>
              <a:t> of all readers – one at a time or as a group.</a:t>
            </a:r>
          </a:p>
          <a:p>
            <a:pPr lvl="1"/>
            <a:r>
              <a:rPr lang="en-US" b="1"/>
              <a:t>Identity Synchronization</a:t>
            </a:r>
            <a:r>
              <a:rPr lang="en-US"/>
              <a:t> from PACS or external user directory sources.</a:t>
            </a:r>
          </a:p>
          <a:p>
            <a:pPr lvl="1"/>
            <a:r>
              <a:rPr lang="en-US"/>
              <a:t>Real-time event data and </a:t>
            </a:r>
            <a:r>
              <a:rPr lang="en-US" b="1"/>
              <a:t>historical reporting </a:t>
            </a:r>
            <a:r>
              <a:rPr lang="en-US"/>
              <a:t>and auditing.</a:t>
            </a:r>
          </a:p>
          <a:p>
            <a:pPr lvl="1"/>
            <a:r>
              <a:rPr lang="en-US" b="1"/>
              <a:t>SMS/Email </a:t>
            </a:r>
            <a:r>
              <a:rPr lang="en-US"/>
              <a:t>Alert Notifications.</a:t>
            </a:r>
          </a:p>
          <a:p>
            <a:pPr lvl="1"/>
            <a:r>
              <a:rPr lang="en-US" b="1"/>
              <a:t>Event history </a:t>
            </a:r>
            <a:r>
              <a:rPr lang="en-US"/>
              <a:t>and </a:t>
            </a:r>
            <a:r>
              <a:rPr lang="en-US" b="1"/>
              <a:t>forensic search</a:t>
            </a:r>
            <a:r>
              <a:rPr lang="en-US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75283"/>
            <a:ext cx="10515600" cy="1510077"/>
          </a:xfrm>
        </p:spPr>
        <p:txBody>
          <a:bodyPr/>
          <a:lstStyle/>
          <a:p>
            <a:r>
              <a:rPr lang="en-US"/>
              <a:t>SAFR SCAN Feature Spotlights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6928-047E-9C2A-A5E9-D1D136EB3B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62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21736C1-BEE1-CE76-773B-6C0D7604F0D8}"/>
              </a:ext>
            </a:extLst>
          </p:cNvPr>
          <p:cNvSpPr/>
          <p:nvPr/>
        </p:nvSpPr>
        <p:spPr>
          <a:xfrm>
            <a:off x="280620" y="1472099"/>
            <a:ext cx="5783716" cy="44102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 anchorCtr="0"/>
          <a:lstStyle/>
          <a:p>
            <a:pPr algn="ctr"/>
            <a:r>
              <a:rPr lang="en-US">
                <a:solidFill>
                  <a:schemeClr val="tx1"/>
                </a:solidFill>
              </a:rPr>
              <a:t>Indirect Sun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3DA711-9AF2-C640-D04D-AC485403E2DE}"/>
              </a:ext>
            </a:extLst>
          </p:cNvPr>
          <p:cNvSpPr/>
          <p:nvPr/>
        </p:nvSpPr>
        <p:spPr>
          <a:xfrm>
            <a:off x="6225538" y="1472098"/>
            <a:ext cx="5783716" cy="441025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 anchorCtr="0"/>
          <a:lstStyle/>
          <a:p>
            <a:pPr algn="ctr"/>
            <a:r>
              <a:rPr lang="en-US">
                <a:solidFill>
                  <a:schemeClr val="tx1"/>
                </a:solidFill>
              </a:rPr>
              <a:t>Direct Sun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AF730-0145-3AA5-2334-C44A85ED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Performs well with harsh lighting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0679D-76E8-A38F-981E-6F06F17A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878640"/>
            <a:ext cx="11168745" cy="1116416"/>
          </a:xfrm>
        </p:spPr>
        <p:txBody>
          <a:bodyPr>
            <a:normAutofit/>
          </a:bodyPr>
          <a:lstStyle/>
          <a:p>
            <a:r>
              <a:rPr lang="en-US"/>
              <a:t>Face priority auto exposure for strong backlighting or direct sun.</a:t>
            </a:r>
          </a:p>
        </p:txBody>
      </p:sp>
      <p:sp>
        <p:nvSpPr>
          <p:cNvPr id="4" name="Arrow: Right 5">
            <a:extLst>
              <a:ext uri="{FF2B5EF4-FFF2-40B4-BE49-F238E27FC236}">
                <a16:creationId xmlns:a16="http://schemas.microsoft.com/office/drawing/2014/main" id="{F3DA1E00-4696-EF7C-9E77-D0F09E2E7701}"/>
              </a:ext>
            </a:extLst>
          </p:cNvPr>
          <p:cNvSpPr/>
          <p:nvPr/>
        </p:nvSpPr>
        <p:spPr>
          <a:xfrm>
            <a:off x="2413889" y="3168150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</a:rPr>
              <a:t>Vs.</a:t>
            </a:r>
          </a:p>
        </p:txBody>
      </p:sp>
      <p:pic>
        <p:nvPicPr>
          <p:cNvPr id="5" name="Picture 4" descr="A picture containing standing&#10;&#10;Description automatically generated">
            <a:extLst>
              <a:ext uri="{FF2B5EF4-FFF2-40B4-BE49-F238E27FC236}">
                <a16:creationId xmlns:a16="http://schemas.microsoft.com/office/drawing/2014/main" id="{2737436C-B00C-6C0E-BC4D-123A3CE9C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7" b="98203" l="257" r="98375">
                        <a14:foregroundMark x1="54234" y1="56266" x2="31908" y2="53270"/>
                        <a14:foregroundMark x1="42772" y1="53869" x2="28657" y2="75387"/>
                        <a14:foregroundMark x1="28657" y1="75387" x2="27459" y2="84523"/>
                        <a14:foregroundMark x1="46792" y1="58812" x2="44055" y2="80180"/>
                        <a14:foregroundMark x1="56630" y1="58013" x2="52866" y2="71293"/>
                        <a14:foregroundMark x1="52609" y1="62556" x2="51925" y2="81977"/>
                        <a14:foregroundMark x1="51925" y1="81977" x2="51925" y2="81977"/>
                        <a14:foregroundMark x1="59367" y1="59810" x2="65269" y2="80330"/>
                        <a14:foregroundMark x1="65269" y1="80330" x2="64072" y2="81578"/>
                        <a14:foregroundMark x1="65441" y1="61408" x2="61762" y2="85921"/>
                        <a14:foregroundMark x1="57314" y1="73440" x2="56287" y2="93859"/>
                        <a14:foregroundMark x1="40376" y1="67349" x2="39008" y2="92062"/>
                        <a14:foregroundMark x1="47476" y1="84124" x2="36955" y2="98203"/>
                        <a14:foregroundMark x1="49530" y1="42986" x2="47476" y2="47529"/>
                        <a14:foregroundMark x1="44739" y1="42187" x2="56630" y2="50924"/>
                        <a14:foregroundMark x1="48503" y1="33300" x2="88965" y2="36046"/>
                        <a14:foregroundMark x1="88965" y1="36046" x2="82036" y2="42586"/>
                        <a14:foregroundMark x1="29512" y1="15876" x2="34217" y2="54069"/>
                        <a14:foregroundMark x1="12917" y1="20619" x2="28828" y2="87119"/>
                        <a14:foregroundMark x1="8469" y1="27559" x2="26775" y2="93060"/>
                        <a14:foregroundMark x1="26775" y1="93060" x2="26775" y2="93060"/>
                        <a14:foregroundMark x1="13259" y1="16076" x2="60393" y2="17673"/>
                        <a14:foregroundMark x1="60393" y1="17673" x2="64072" y2="23215"/>
                        <a14:foregroundMark x1="65783" y1="21218" x2="84089" y2="80130"/>
                        <a14:foregroundMark x1="84089" y1="80130" x2="84089" y2="88118"/>
                        <a14:foregroundMark x1="87169" y1="81777" x2="34046" y2="88517"/>
                        <a14:foregroundMark x1="34046" y1="88517" x2="7357" y2="58113"/>
                        <a14:foregroundMark x1="7357" y1="58113" x2="5304" y2="32202"/>
                        <a14:foregroundMark x1="5304" y1="32202" x2="16082" y2="14478"/>
                        <a14:foregroundMark x1="16082" y1="14478" x2="98033" y2="10534"/>
                        <a14:foregroundMark x1="84089" y1="9336" x2="21386" y2="10784"/>
                        <a14:foregroundMark x1="21386" y1="10784" x2="10607" y2="82027"/>
                        <a14:foregroundMark x1="10607" y1="82027" x2="45680" y2="96106"/>
                        <a14:foregroundMark x1="45680" y1="96106" x2="75962" y2="62356"/>
                        <a14:foregroundMark x1="75962" y1="62356" x2="74936" y2="94858"/>
                        <a14:foregroundMark x1="74936" y1="94858" x2="85971" y2="74788"/>
                        <a14:foregroundMark x1="85971" y1="74788" x2="93926" y2="90464"/>
                        <a14:foregroundMark x1="91531" y1="50325" x2="96578" y2="85622"/>
                        <a14:foregroundMark x1="96578" y1="85622" x2="94611" y2="91263"/>
                        <a14:foregroundMark x1="90505" y1="70494" x2="94953" y2="16076"/>
                        <a14:foregroundMark x1="90505" y1="9735" x2="5731" y2="7938"/>
                        <a14:foregroundMark x1="7442" y1="3794" x2="63388" y2="6141"/>
                        <a14:foregroundMark x1="63388" y1="6141" x2="80753" y2="4993"/>
                        <a14:foregroundMark x1="89222" y1="5592" x2="5475" y2="4294"/>
                        <a14:foregroundMark x1="5475" y1="4294" x2="428" y2="23365"/>
                        <a14:foregroundMark x1="428" y1="23365" x2="3764" y2="40589"/>
                        <a14:foregroundMark x1="4448" y1="10135" x2="5133" y2="28357"/>
                        <a14:foregroundMark x1="13601" y1="43784" x2="342" y2="61408"/>
                        <a14:foregroundMark x1="342" y1="61408" x2="1027" y2="75836"/>
                        <a14:foregroundMark x1="8127" y1="46530" x2="33105" y2="91812"/>
                        <a14:foregroundMark x1="33105" y1="91812" x2="75192" y2="92811"/>
                        <a14:foregroundMark x1="75192" y1="92811" x2="82036" y2="87718"/>
                        <a14:foregroundMark x1="54577" y1="49925" x2="85800" y2="91263"/>
                        <a14:foregroundMark x1="81352" y1="46730" x2="96664" y2="91463"/>
                        <a14:foregroundMark x1="91531" y1="95607" x2="65783" y2="97004"/>
                        <a14:foregroundMark x1="70915" y1="58013" x2="74251" y2="92461"/>
                        <a14:foregroundMark x1="74251" y1="92461" x2="75620" y2="94658"/>
                        <a14:foregroundMark x1="79726" y1="89666" x2="79384" y2="95207"/>
                        <a14:foregroundMark x1="10180" y1="1598" x2="49957" y2="5741"/>
                        <a14:foregroundMark x1="49957" y1="5741" x2="92558" y2="3794"/>
                        <a14:foregroundMark x1="98375" y1="4793" x2="16595" y2="1997"/>
                        <a14:foregroundMark x1="90847" y1="13280" x2="98289" y2="35397"/>
                        <a14:foregroundMark x1="98289" y1="35397" x2="93584" y2="53669"/>
                        <a14:foregroundMark x1="57314" y1="44383" x2="47476" y2="66151"/>
                        <a14:foregroundMark x1="42429" y1="42386" x2="54577" y2="76036"/>
                        <a14:foregroundMark x1="30197" y1="32302" x2="37297" y2="85821"/>
                        <a14:foregroundMark x1="37297" y1="85821" x2="55945" y2="91263"/>
                        <a14:foregroundMark x1="32592" y1="35447" x2="30368" y2="70095"/>
                        <a14:foregroundMark x1="30368" y1="70095" x2="32250" y2="74039"/>
                        <a14:foregroundMark x1="82036" y1="18822" x2="88879" y2="46331"/>
                      </a14:backgroundRemoval>
                    </a14:imgEffect>
                  </a14:imgLayer>
                </a14:imgProps>
              </a:ext>
            </a:extLst>
          </a:blip>
          <a:srcRect l="725" t="1730" r="1449" b="27"/>
          <a:stretch/>
        </p:blipFill>
        <p:spPr>
          <a:xfrm>
            <a:off x="3545684" y="2459653"/>
            <a:ext cx="1507322" cy="259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65688-2EDB-7E5E-891A-712E5BB61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6"/>
          <a:stretch/>
        </p:blipFill>
        <p:spPr>
          <a:xfrm>
            <a:off x="524875" y="2469314"/>
            <a:ext cx="1540829" cy="2640106"/>
          </a:xfrm>
          <a:prstGeom prst="rect">
            <a:avLst/>
          </a:prstGeom>
        </p:spPr>
      </p:pic>
      <p:pic>
        <p:nvPicPr>
          <p:cNvPr id="7" name="Picture 6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9C328ABD-7AC0-4FF3-330C-CBCD33B8DA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17" b="1473"/>
          <a:stretch/>
        </p:blipFill>
        <p:spPr>
          <a:xfrm>
            <a:off x="9501651" y="2496357"/>
            <a:ext cx="1540830" cy="2640106"/>
          </a:xfrm>
          <a:prstGeom prst="rect">
            <a:avLst/>
          </a:prstGeom>
        </p:spPr>
      </p:pic>
      <p:pic>
        <p:nvPicPr>
          <p:cNvPr id="8" name="Picture 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FA24443C-31FD-378C-7911-444E360F58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76" t="6698"/>
          <a:stretch/>
        </p:blipFill>
        <p:spPr>
          <a:xfrm>
            <a:off x="6488126" y="2501787"/>
            <a:ext cx="1540830" cy="2640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3B4E39-EE5C-41A2-8BCD-F07AFAF8D8F9}"/>
              </a:ext>
            </a:extLst>
          </p:cNvPr>
          <p:cNvSpPr/>
          <p:nvPr/>
        </p:nvSpPr>
        <p:spPr>
          <a:xfrm>
            <a:off x="501382" y="1991187"/>
            <a:ext cx="1587813" cy="304547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Standard HDR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3FB2F7-632C-70C2-24DA-A7E84FAEE34B}"/>
              </a:ext>
            </a:extLst>
          </p:cNvPr>
          <p:cNvSpPr/>
          <p:nvPr/>
        </p:nvSpPr>
        <p:spPr>
          <a:xfrm>
            <a:off x="3587075" y="1962971"/>
            <a:ext cx="1424540" cy="295268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endParaRPr lang="en-US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Face Priority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  <a:p>
            <a:pPr algn="ctr" defTabSz="91435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2">
            <a:extLst>
              <a:ext uri="{FF2B5EF4-FFF2-40B4-BE49-F238E27FC236}">
                <a16:creationId xmlns:a16="http://schemas.microsoft.com/office/drawing/2014/main" id="{1A682E77-D037-8D93-AE9C-633F72691325}"/>
              </a:ext>
            </a:extLst>
          </p:cNvPr>
          <p:cNvSpPr/>
          <p:nvPr/>
        </p:nvSpPr>
        <p:spPr>
          <a:xfrm>
            <a:off x="8509554" y="3153833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</a:rPr>
              <a:t>Vs</a:t>
            </a:r>
            <a:r>
              <a:rPr lang="en-US">
                <a:solidFill>
                  <a:srgbClr val="4D4D4F"/>
                </a:solidFill>
                <a:latin typeface="Nunito Sans" panose="000005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D46E9-4817-89F7-7A6D-F7DA059127C3}"/>
              </a:ext>
            </a:extLst>
          </p:cNvPr>
          <p:cNvSpPr/>
          <p:nvPr/>
        </p:nvSpPr>
        <p:spPr>
          <a:xfrm>
            <a:off x="9559796" y="1995036"/>
            <a:ext cx="1424540" cy="295268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endParaRPr lang="en-US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Face Priority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  <a:p>
            <a:pPr algn="ctr" defTabSz="91435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326B48-A03A-33E8-A587-AC8ABC2A44B3}"/>
              </a:ext>
            </a:extLst>
          </p:cNvPr>
          <p:cNvSpPr/>
          <p:nvPr/>
        </p:nvSpPr>
        <p:spPr>
          <a:xfrm>
            <a:off x="6464634" y="1991187"/>
            <a:ext cx="1587813" cy="304547"/>
          </a:xfrm>
          <a:prstGeom prst="rect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58"/>
            <a:r>
              <a:rPr lang="en-US" sz="1600">
                <a:solidFill>
                  <a:srgbClr val="4D4D4F"/>
                </a:solidFill>
                <a:latin typeface="Nunito Sans" panose="00000500000000000000" pitchFamily="2" charset="0"/>
                <a:cs typeface="Arial"/>
              </a:rPr>
              <a:t>Standard HDR</a:t>
            </a:r>
            <a:endParaRPr lang="en-US">
              <a:solidFill>
                <a:prstClr val="white"/>
              </a:solidFill>
              <a:latin typeface="Nunito Sa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94264-751E-61A3-2BC1-ABD050545786}"/>
              </a:ext>
            </a:extLst>
          </p:cNvPr>
          <p:cNvSpPr txBox="1"/>
          <p:nvPr/>
        </p:nvSpPr>
        <p:spPr>
          <a:xfrm>
            <a:off x="3706925" y="5945518"/>
            <a:ext cx="2389075" cy="63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/>
              <a:t>Better with SAFR’s Face Prioritized exposure</a:t>
            </a:r>
          </a:p>
        </p:txBody>
      </p:sp>
      <p:pic>
        <p:nvPicPr>
          <p:cNvPr id="20" name="Picture 19" descr="A person with a green rectangle&#10;&#10;Description automatically generated with medium confidence">
            <a:extLst>
              <a:ext uri="{FF2B5EF4-FFF2-40B4-BE49-F238E27FC236}">
                <a16:creationId xmlns:a16="http://schemas.microsoft.com/office/drawing/2014/main" id="{705A8994-AA42-21E8-6D1D-2CEFBD1BE8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367" y="3985781"/>
            <a:ext cx="1289304" cy="18238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2" name="Picture 21" descr="A person with green rectangle&#10;&#10;Description automatically generated with low confidence">
            <a:extLst>
              <a:ext uri="{FF2B5EF4-FFF2-40B4-BE49-F238E27FC236}">
                <a16:creationId xmlns:a16="http://schemas.microsoft.com/office/drawing/2014/main" id="{D82A17D6-062E-197A-A279-5F10AE114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200" y="3982877"/>
            <a:ext cx="1225296" cy="18297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 descr="A person with green rectangle&#10;&#10;Description automatically generated with low confidence">
            <a:extLst>
              <a:ext uri="{FF2B5EF4-FFF2-40B4-BE49-F238E27FC236}">
                <a16:creationId xmlns:a16="http://schemas.microsoft.com/office/drawing/2014/main" id="{4D8AA11C-FB85-C7AE-1C4B-1A9EDA6702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2987" y="4004788"/>
            <a:ext cx="1231392" cy="1828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6" name="Picture 25" descr="A person with a green rectangle&#10;&#10;Description automatically generated with low confidence">
            <a:extLst>
              <a:ext uri="{FF2B5EF4-FFF2-40B4-BE49-F238E27FC236}">
                <a16:creationId xmlns:a16="http://schemas.microsoft.com/office/drawing/2014/main" id="{E39C6BF6-581C-EA90-97D5-D3E6EA10EA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877" y="3992397"/>
            <a:ext cx="1190714" cy="1828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B7AC6F-47EC-D2C5-93CF-86379898C307}"/>
              </a:ext>
            </a:extLst>
          </p:cNvPr>
          <p:cNvSpPr txBox="1"/>
          <p:nvPr/>
        </p:nvSpPr>
        <p:spPr>
          <a:xfrm>
            <a:off x="9545339" y="5939487"/>
            <a:ext cx="2389075" cy="631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/>
              <a:t>Better with SAFR’s Face Prioritized exposure</a:t>
            </a:r>
          </a:p>
        </p:txBody>
      </p:sp>
    </p:spTree>
    <p:extLst>
      <p:ext uri="{BB962C8B-B14F-4D97-AF65-F5344CB8AC3E}">
        <p14:creationId xmlns:p14="http://schemas.microsoft.com/office/powerpoint/2010/main" val="338677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CA6F-9448-B3A2-5CAB-740CF38E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Performs well with zero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F9AAD-9C9C-06AB-83A0-B6EED2E7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565910" cy="123648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rgbClr val="AFCB53"/>
              </a:buClr>
              <a:buNone/>
            </a:pPr>
            <a:r>
              <a:rPr lang="en-US"/>
              <a:t>SAFR SCAN use a combination of strategies to handle low light</a:t>
            </a:r>
          </a:p>
          <a:p>
            <a:pPr lvl="1">
              <a:buClr>
                <a:srgbClr val="AFCB53"/>
              </a:buClr>
            </a:pPr>
            <a:r>
              <a:rPr lang="en-US"/>
              <a:t>Applies IR illuminator to perform face recognition in low light.</a:t>
            </a:r>
          </a:p>
          <a:p>
            <a:pPr lvl="1">
              <a:buClr>
                <a:srgbClr val="AFCB53"/>
              </a:buClr>
            </a:pPr>
            <a:r>
              <a:rPr lang="en-US"/>
              <a:t>Applies white light sources on front panel to illuminate the face.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57D2D-2E66-4CE4-1266-74692AD17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300" y="2495527"/>
            <a:ext cx="2959100" cy="316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953F2-BF0B-BD9E-8555-3C12AD1F6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2495527"/>
            <a:ext cx="2959100" cy="316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46F9F2-451E-FFE5-333D-56D3AA57E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00" y="2495527"/>
            <a:ext cx="2959100" cy="3162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72C270-770A-491F-1C3E-0CC7CD7DA887}"/>
              </a:ext>
            </a:extLst>
          </p:cNvPr>
          <p:cNvSpPr txBox="1"/>
          <p:nvPr/>
        </p:nvSpPr>
        <p:spPr>
          <a:xfrm>
            <a:off x="521600" y="2172375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Initial State - Zero Light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A660B-D204-CFD7-6636-9637648BEA93}"/>
              </a:ext>
            </a:extLst>
          </p:cNvPr>
          <p:cNvSpPr txBox="1"/>
          <p:nvPr/>
        </p:nvSpPr>
        <p:spPr>
          <a:xfrm>
            <a:off x="4616450" y="2172375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Face Detected via 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FF60B-38C4-CA4A-3750-A3982996C832}"/>
              </a:ext>
            </a:extLst>
          </p:cNvPr>
          <p:cNvSpPr txBox="1"/>
          <p:nvPr/>
        </p:nvSpPr>
        <p:spPr>
          <a:xfrm>
            <a:off x="8711300" y="2172375"/>
            <a:ext cx="295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Face Match using white light</a:t>
            </a:r>
          </a:p>
        </p:txBody>
      </p:sp>
      <p:sp>
        <p:nvSpPr>
          <p:cNvPr id="17" name="Arrow: Right 5">
            <a:extLst>
              <a:ext uri="{FF2B5EF4-FFF2-40B4-BE49-F238E27FC236}">
                <a16:creationId xmlns:a16="http://schemas.microsoft.com/office/drawing/2014/main" id="{55792469-37A0-003E-8C4A-24301E40C572}"/>
              </a:ext>
            </a:extLst>
          </p:cNvPr>
          <p:cNvSpPr/>
          <p:nvPr/>
        </p:nvSpPr>
        <p:spPr>
          <a:xfrm>
            <a:off x="3738875" y="3822211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endParaRPr lang="en-US" sz="1600">
              <a:solidFill>
                <a:srgbClr val="4D4D4F"/>
              </a:solidFill>
              <a:latin typeface="Nunito Sans" panose="00000500000000000000" pitchFamily="2" charset="0"/>
            </a:endParaRPr>
          </a:p>
        </p:txBody>
      </p:sp>
      <p:sp>
        <p:nvSpPr>
          <p:cNvPr id="18" name="Arrow: Right 5">
            <a:extLst>
              <a:ext uri="{FF2B5EF4-FFF2-40B4-BE49-F238E27FC236}">
                <a16:creationId xmlns:a16="http://schemas.microsoft.com/office/drawing/2014/main" id="{8CFF6418-FCE9-8FB3-B791-26C2A1C708DC}"/>
              </a:ext>
            </a:extLst>
          </p:cNvPr>
          <p:cNvSpPr/>
          <p:nvPr/>
        </p:nvSpPr>
        <p:spPr>
          <a:xfrm>
            <a:off x="7833725" y="3822211"/>
            <a:ext cx="619400" cy="508932"/>
          </a:xfrm>
          <a:prstGeom prst="rightArrow">
            <a:avLst/>
          </a:prstGeom>
          <a:solidFill>
            <a:srgbClr val="A6CE39"/>
          </a:solidFill>
          <a:ln>
            <a:solidFill>
              <a:srgbClr val="A6C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endParaRPr lang="en-US" sz="1600">
              <a:solidFill>
                <a:srgbClr val="4D4D4F"/>
              </a:solidFill>
              <a:latin typeface="Nunito Sa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537825-B5FF-D8E5-3DC3-8C428002610E}"/>
              </a:ext>
            </a:extLst>
          </p:cNvPr>
          <p:cNvSpPr txBox="1"/>
          <p:nvPr/>
        </p:nvSpPr>
        <p:spPr>
          <a:xfrm>
            <a:off x="521600" y="5787090"/>
            <a:ext cx="295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SAFR SCAN is in waiting state using IR to search for faces.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0B988-68DB-5B3F-6F2D-56FF454F881A}"/>
              </a:ext>
            </a:extLst>
          </p:cNvPr>
          <p:cNvSpPr txBox="1"/>
          <p:nvPr/>
        </p:nvSpPr>
        <p:spPr>
          <a:xfrm>
            <a:off x="4553111" y="5787090"/>
            <a:ext cx="295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SAFR SCAN detects a face and screen lights up.  It first tries to do face matching with IR.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FCA848-1255-1E6E-DE84-D828C5912DE4}"/>
              </a:ext>
            </a:extLst>
          </p:cNvPr>
          <p:cNvSpPr txBox="1"/>
          <p:nvPr/>
        </p:nvSpPr>
        <p:spPr>
          <a:xfrm>
            <a:off x="8711300" y="5787090"/>
            <a:ext cx="295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When IR face matching fails, it fades in the white lights and face matching succeeds.</a:t>
            </a:r>
          </a:p>
        </p:txBody>
      </p:sp>
    </p:spTree>
    <p:extLst>
      <p:ext uri="{BB962C8B-B14F-4D97-AF65-F5344CB8AC3E}">
        <p14:creationId xmlns:p14="http://schemas.microsoft.com/office/powerpoint/2010/main" val="363531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A795-9AA9-EDA9-FDB5-815E7751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Robust Anti-Spoofing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F480-313D-CB97-12FF-DEACF71C8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2845754"/>
            <a:ext cx="3158552" cy="3325091"/>
          </a:xfrm>
        </p:spPr>
        <p:txBody>
          <a:bodyPr>
            <a:normAutofit/>
          </a:bodyPr>
          <a:lstStyle/>
          <a:p>
            <a:r>
              <a:rPr lang="en-US" sz="2000"/>
              <a:t>A.k.a. Presentation Attack Detection (PAD)</a:t>
            </a:r>
          </a:p>
          <a:p>
            <a:r>
              <a:rPr lang="en-US" sz="2000"/>
              <a:t>Many liveness technologies can be easily spoofed with simple high-resolution images manipulated to create the illusion of a 3D face.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Picture 6" descr="Man holding a portrait of another person - stock photo | Crushpixel">
            <a:extLst>
              <a:ext uri="{FF2B5EF4-FFF2-40B4-BE49-F238E27FC236}">
                <a16:creationId xmlns:a16="http://schemas.microsoft.com/office/drawing/2014/main" id="{A7C81B26-D245-F845-4BD0-4C353F9D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5" y="901302"/>
            <a:ext cx="1771173" cy="168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3662BC2-515F-3195-8E6A-0E841463F88D}"/>
              </a:ext>
            </a:extLst>
          </p:cNvPr>
          <p:cNvSpPr txBox="1">
            <a:spLocks/>
          </p:cNvSpPr>
          <p:nvPr/>
        </p:nvSpPr>
        <p:spPr>
          <a:xfrm>
            <a:off x="4208424" y="1164981"/>
            <a:ext cx="7889682" cy="1007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marR="3081" algn="ctr" defTabSz="914358"/>
            <a:r>
              <a:rPr lang="en-US" sz="3275" b="1" kern="0">
                <a:solidFill>
                  <a:prstClr val="white"/>
                </a:solidFill>
                <a:latin typeface="Nunito Sans" panose="00000500000000000000" pitchFamily="2" charset="0"/>
                <a:cs typeface="Arial" panose="020B0604020202020204" pitchFamily="34" charset="0"/>
              </a:rPr>
              <a:t>The SAFR SCAN Anti-Spoofing </a:t>
            </a:r>
            <a:r>
              <a:rPr lang="en-US" sz="3275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76D8235-F40F-8F74-7BDB-F7FFD594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55" y="996069"/>
            <a:ext cx="2318361" cy="19825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D4D4F"/>
            </a:solidFill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D32DEB-26FA-F6DE-C78F-7CD0EC93A7CA}"/>
              </a:ext>
            </a:extLst>
          </p:cNvPr>
          <p:cNvSpPr/>
          <p:nvPr/>
        </p:nvSpPr>
        <p:spPr>
          <a:xfrm>
            <a:off x="6800016" y="1012667"/>
            <a:ext cx="5054436" cy="1982599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6336" rIns="166336" rtlCol="0" anchor="ctr"/>
          <a:lstStyle/>
          <a:p>
            <a:pPr algn="ctr" defTabSz="914358"/>
            <a:r>
              <a:rPr lang="en-US" sz="2183">
                <a:solidFill>
                  <a:prstClr val="black"/>
                </a:solidFill>
                <a:latin typeface="Nunito Sans" panose="00000500000000000000" pitchFamily="2" charset="0"/>
              </a:rPr>
              <a:t>SAFR SCAN incorporates 2 types of liveness technologies to combat presentation attacks</a:t>
            </a:r>
          </a:p>
          <a:p>
            <a:pPr marL="401989" indent="-401989" defTabSz="914358">
              <a:spcBef>
                <a:spcPts val="364"/>
              </a:spcBef>
              <a:spcAft>
                <a:spcPts val="364"/>
              </a:spcAft>
              <a:buFont typeface="Wingdings" pitchFamily="2" charset="2"/>
              <a:buChar char="§"/>
            </a:pPr>
            <a:r>
              <a:rPr lang="en-US" sz="2426">
                <a:solidFill>
                  <a:prstClr val="black"/>
                </a:solidFill>
                <a:latin typeface="Nunito Sans" panose="00000500000000000000" pitchFamily="2" charset="0"/>
              </a:rPr>
              <a:t>Structured Light 3D Liveness</a:t>
            </a:r>
          </a:p>
          <a:p>
            <a:pPr marL="401989" indent="-401989" defTabSz="914358">
              <a:spcBef>
                <a:spcPts val="364"/>
              </a:spcBef>
              <a:spcAft>
                <a:spcPts val="364"/>
              </a:spcAft>
              <a:buFont typeface="Wingdings" pitchFamily="2" charset="2"/>
              <a:buChar char="§"/>
            </a:pPr>
            <a:r>
              <a:rPr lang="en-US" sz="2426">
                <a:solidFill>
                  <a:prstClr val="black"/>
                </a:solidFill>
                <a:latin typeface="Nunito Sans" panose="00000500000000000000" pitchFamily="2" charset="0"/>
              </a:rPr>
              <a:t>RGB Liveness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904B3A-6722-D844-F2BD-D293C8A95D8B}"/>
              </a:ext>
            </a:extLst>
          </p:cNvPr>
          <p:cNvGrpSpPr/>
          <p:nvPr/>
        </p:nvGrpSpPr>
        <p:grpSpPr>
          <a:xfrm>
            <a:off x="4999649" y="4869201"/>
            <a:ext cx="1303650" cy="1219729"/>
            <a:chOff x="3117850" y="8748510"/>
            <a:chExt cx="2149967" cy="2011565"/>
          </a:xfrm>
        </p:grpSpPr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52D1FF4E-CD14-2093-47F3-8365D57A6034}"/>
                </a:ext>
              </a:extLst>
            </p:cNvPr>
            <p:cNvSpPr/>
            <p:nvPr/>
          </p:nvSpPr>
          <p:spPr>
            <a:xfrm>
              <a:off x="3461399" y="8921571"/>
              <a:ext cx="1439557" cy="1726608"/>
            </a:xfrm>
            <a:custGeom>
              <a:avLst/>
              <a:gdLst/>
              <a:ahLst/>
              <a:cxnLst/>
              <a:rect l="l" t="t" r="r" b="b"/>
              <a:pathLst>
                <a:path w="948689" h="1221104">
                  <a:moveTo>
                    <a:pt x="854224" y="152024"/>
                  </a:moveTo>
                  <a:lnTo>
                    <a:pt x="740297" y="16911"/>
                  </a:lnTo>
                  <a:lnTo>
                    <a:pt x="557641" y="0"/>
                  </a:lnTo>
                  <a:lnTo>
                    <a:pt x="388060" y="36999"/>
                  </a:lnTo>
                  <a:lnTo>
                    <a:pt x="313354" y="63619"/>
                  </a:lnTo>
                  <a:lnTo>
                    <a:pt x="255607" y="67343"/>
                  </a:lnTo>
                  <a:lnTo>
                    <a:pt x="207119" y="78081"/>
                  </a:lnTo>
                  <a:lnTo>
                    <a:pt x="167233" y="95184"/>
                  </a:lnTo>
                  <a:lnTo>
                    <a:pt x="135290" y="118003"/>
                  </a:lnTo>
                  <a:lnTo>
                    <a:pt x="92598" y="178187"/>
                  </a:lnTo>
                  <a:lnTo>
                    <a:pt x="73777" y="253438"/>
                  </a:lnTo>
                  <a:lnTo>
                    <a:pt x="71671" y="295090"/>
                  </a:lnTo>
                  <a:lnTo>
                    <a:pt x="71671" y="449311"/>
                  </a:lnTo>
                  <a:lnTo>
                    <a:pt x="30236" y="446910"/>
                  </a:lnTo>
                  <a:lnTo>
                    <a:pt x="8958" y="454156"/>
                  </a:lnTo>
                  <a:lnTo>
                    <a:pt x="1119" y="478293"/>
                  </a:lnTo>
                  <a:lnTo>
                    <a:pt x="0" y="526561"/>
                  </a:lnTo>
                  <a:lnTo>
                    <a:pt x="0" y="680782"/>
                  </a:lnTo>
                  <a:lnTo>
                    <a:pt x="8782" y="712390"/>
                  </a:lnTo>
                  <a:lnTo>
                    <a:pt x="28172" y="737415"/>
                  </a:lnTo>
                  <a:lnTo>
                    <a:pt x="55421" y="753436"/>
                  </a:lnTo>
                  <a:lnTo>
                    <a:pt x="87783" y="758032"/>
                  </a:lnTo>
                  <a:lnTo>
                    <a:pt x="90098" y="796969"/>
                  </a:lnTo>
                  <a:lnTo>
                    <a:pt x="96896" y="837503"/>
                  </a:lnTo>
                  <a:lnTo>
                    <a:pt x="107956" y="878999"/>
                  </a:lnTo>
                  <a:lnTo>
                    <a:pt x="123055" y="920822"/>
                  </a:lnTo>
                  <a:lnTo>
                    <a:pt x="141974" y="962337"/>
                  </a:lnTo>
                  <a:lnTo>
                    <a:pt x="164491" y="1002911"/>
                  </a:lnTo>
                  <a:lnTo>
                    <a:pt x="190384" y="1041908"/>
                  </a:lnTo>
                  <a:lnTo>
                    <a:pt x="219432" y="1078694"/>
                  </a:lnTo>
                  <a:lnTo>
                    <a:pt x="251414" y="1112634"/>
                  </a:lnTo>
                  <a:lnTo>
                    <a:pt x="286109" y="1143093"/>
                  </a:lnTo>
                  <a:lnTo>
                    <a:pt x="323296" y="1169438"/>
                  </a:lnTo>
                  <a:lnTo>
                    <a:pt x="362753" y="1191033"/>
                  </a:lnTo>
                  <a:lnTo>
                    <a:pt x="404259" y="1207243"/>
                  </a:lnTo>
                  <a:lnTo>
                    <a:pt x="447593" y="1217435"/>
                  </a:lnTo>
                  <a:lnTo>
                    <a:pt x="492533" y="1220973"/>
                  </a:lnTo>
                  <a:lnTo>
                    <a:pt x="536279" y="1217412"/>
                  </a:lnTo>
                  <a:lnTo>
                    <a:pt x="578626" y="1207096"/>
                  </a:lnTo>
                  <a:lnTo>
                    <a:pt x="619277" y="1190580"/>
                  </a:lnTo>
                  <a:lnTo>
                    <a:pt x="657939" y="1168417"/>
                  </a:lnTo>
                  <a:lnTo>
                    <a:pt x="694318" y="1141161"/>
                  </a:lnTo>
                  <a:lnTo>
                    <a:pt x="728117" y="1109366"/>
                  </a:lnTo>
                  <a:lnTo>
                    <a:pt x="759044" y="1073585"/>
                  </a:lnTo>
                  <a:lnTo>
                    <a:pt x="786803" y="1034372"/>
                  </a:lnTo>
                  <a:lnTo>
                    <a:pt x="811099" y="992281"/>
                  </a:lnTo>
                  <a:lnTo>
                    <a:pt x="831639" y="947866"/>
                  </a:lnTo>
                  <a:lnTo>
                    <a:pt x="848127" y="901679"/>
                  </a:lnTo>
                  <a:lnTo>
                    <a:pt x="860269" y="854276"/>
                  </a:lnTo>
                  <a:lnTo>
                    <a:pt x="867770" y="806208"/>
                  </a:lnTo>
                  <a:lnTo>
                    <a:pt x="870336" y="758032"/>
                  </a:lnTo>
                  <a:lnTo>
                    <a:pt x="898615" y="754775"/>
                  </a:lnTo>
                  <a:lnTo>
                    <a:pt x="939849" y="719869"/>
                  </a:lnTo>
                  <a:lnTo>
                    <a:pt x="948175" y="684463"/>
                  </a:lnTo>
                  <a:lnTo>
                    <a:pt x="947842" y="680503"/>
                  </a:lnTo>
                  <a:lnTo>
                    <a:pt x="947842" y="526561"/>
                  </a:lnTo>
                  <a:lnTo>
                    <a:pt x="946361" y="496490"/>
                  </a:lnTo>
                  <a:lnTo>
                    <a:pt x="938292" y="471935"/>
                  </a:lnTo>
                  <a:lnTo>
                    <a:pt x="918191" y="455381"/>
                  </a:lnTo>
                  <a:lnTo>
                    <a:pt x="880615" y="449311"/>
                  </a:lnTo>
                  <a:lnTo>
                    <a:pt x="880896" y="399433"/>
                  </a:lnTo>
                  <a:lnTo>
                    <a:pt x="879298" y="349616"/>
                  </a:lnTo>
                  <a:lnTo>
                    <a:pt x="875826" y="299915"/>
                  </a:lnTo>
                  <a:lnTo>
                    <a:pt x="870486" y="250380"/>
                  </a:lnTo>
                  <a:lnTo>
                    <a:pt x="863284" y="201066"/>
                  </a:lnTo>
                  <a:lnTo>
                    <a:pt x="854224" y="152024"/>
                  </a:lnTo>
                  <a:close/>
                </a:path>
              </a:pathLst>
            </a:custGeom>
            <a:ln w="49770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    </a:t>
              </a:r>
            </a:p>
            <a:p>
              <a:pPr defTabSz="914358"/>
              <a:endParaRPr lang="en-US" sz="1092">
                <a:solidFill>
                  <a:prstClr val="black"/>
                </a:solidFill>
                <a:latin typeface="Calibri" panose="020F0502020204030204"/>
              </a:endParaRPr>
            </a:p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</a:t>
              </a:r>
              <a:r>
                <a:rPr lang="en-US" sz="2668">
                  <a:solidFill>
                    <a:srgbClr val="FF0000"/>
                  </a:solidFill>
                  <a:latin typeface="Calibri" panose="020F0502020204030204"/>
                </a:rPr>
                <a:t>R</a:t>
              </a:r>
              <a:r>
                <a:rPr lang="en-US" sz="2668">
                  <a:solidFill>
                    <a:srgbClr val="A5A5A5">
                      <a:lumMod val="75000"/>
                    </a:srgbClr>
                  </a:solidFill>
                  <a:latin typeface="Calibri" panose="020F0502020204030204"/>
                </a:rPr>
                <a:t>G</a:t>
              </a:r>
              <a:r>
                <a:rPr lang="en-US" sz="2668">
                  <a:solidFill>
                    <a:srgbClr val="44546A">
                      <a:lumMod val="60000"/>
                      <a:lumOff val="40000"/>
                    </a:srgbClr>
                  </a:solidFill>
                  <a:latin typeface="Calibri" panose="020F0502020204030204"/>
                </a:rPr>
                <a:t>B</a:t>
              </a:r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</a:t>
              </a:r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71894A84-0A10-4112-6EAE-CE82321A9463}"/>
                </a:ext>
              </a:extLst>
            </p:cNvPr>
            <p:cNvSpPr/>
            <p:nvPr/>
          </p:nvSpPr>
          <p:spPr>
            <a:xfrm>
              <a:off x="4760985" y="8748510"/>
              <a:ext cx="506832" cy="476770"/>
            </a:xfrm>
            <a:custGeom>
              <a:avLst/>
              <a:gdLst/>
              <a:ahLst/>
              <a:cxnLst/>
              <a:rect l="l" t="t" r="r" b="b"/>
              <a:pathLst>
                <a:path w="334010" h="337185">
                  <a:moveTo>
                    <a:pt x="333911" y="337166"/>
                  </a:moveTo>
                  <a:lnTo>
                    <a:pt x="333911" y="0"/>
                  </a:lnTo>
                  <a:lnTo>
                    <a:pt x="0" y="0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B5779B53-D216-D9B4-67C7-6ECAB5994C19}"/>
                </a:ext>
              </a:extLst>
            </p:cNvPr>
            <p:cNvSpPr/>
            <p:nvPr/>
          </p:nvSpPr>
          <p:spPr>
            <a:xfrm>
              <a:off x="4760985" y="10285999"/>
              <a:ext cx="506832" cy="474076"/>
            </a:xfrm>
            <a:custGeom>
              <a:avLst/>
              <a:gdLst/>
              <a:ahLst/>
              <a:cxnLst/>
              <a:rect l="l" t="t" r="r" b="b"/>
              <a:pathLst>
                <a:path w="334010" h="335279">
                  <a:moveTo>
                    <a:pt x="0" y="334935"/>
                  </a:moveTo>
                  <a:lnTo>
                    <a:pt x="333911" y="334935"/>
                  </a:lnTo>
                  <a:lnTo>
                    <a:pt x="333911" y="0"/>
                  </a:lnTo>
                </a:path>
              </a:pathLst>
            </a:custGeom>
            <a:ln w="4979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1BB9EC10-5EAA-4E21-6979-B7A76202FD17}"/>
                </a:ext>
              </a:extLst>
            </p:cNvPr>
            <p:cNvSpPr/>
            <p:nvPr/>
          </p:nvSpPr>
          <p:spPr>
            <a:xfrm>
              <a:off x="3117850" y="10285999"/>
              <a:ext cx="505868" cy="474076"/>
            </a:xfrm>
            <a:custGeom>
              <a:avLst/>
              <a:gdLst/>
              <a:ahLst/>
              <a:cxnLst/>
              <a:rect l="l" t="t" r="r" b="b"/>
              <a:pathLst>
                <a:path w="333375" h="335279">
                  <a:moveTo>
                    <a:pt x="0" y="0"/>
                  </a:moveTo>
                  <a:lnTo>
                    <a:pt x="0" y="334935"/>
                  </a:lnTo>
                  <a:lnTo>
                    <a:pt x="333078" y="334935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0F7C8F48-2265-EBA7-9F10-A55307C5BE50}"/>
                </a:ext>
              </a:extLst>
            </p:cNvPr>
            <p:cNvSpPr/>
            <p:nvPr/>
          </p:nvSpPr>
          <p:spPr>
            <a:xfrm>
              <a:off x="3117850" y="8748510"/>
              <a:ext cx="505868" cy="476770"/>
            </a:xfrm>
            <a:custGeom>
              <a:avLst/>
              <a:gdLst/>
              <a:ahLst/>
              <a:cxnLst/>
              <a:rect l="l" t="t" r="r" b="b"/>
              <a:pathLst>
                <a:path w="333375" h="337185">
                  <a:moveTo>
                    <a:pt x="333078" y="0"/>
                  </a:moveTo>
                  <a:lnTo>
                    <a:pt x="0" y="0"/>
                  </a:lnTo>
                  <a:lnTo>
                    <a:pt x="0" y="337166"/>
                  </a:lnTo>
                </a:path>
              </a:pathLst>
            </a:custGeom>
            <a:ln w="49793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1C3DEF-CA25-603C-8CB3-B93D0A896084}"/>
              </a:ext>
            </a:extLst>
          </p:cNvPr>
          <p:cNvGrpSpPr/>
          <p:nvPr/>
        </p:nvGrpSpPr>
        <p:grpSpPr>
          <a:xfrm>
            <a:off x="4976353" y="3316659"/>
            <a:ext cx="1455636" cy="1432340"/>
            <a:chOff x="3079431" y="6188075"/>
            <a:chExt cx="2400619" cy="2362200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7F3F8266-633B-FD02-613A-EDFB1827A475}"/>
                </a:ext>
              </a:extLst>
            </p:cNvPr>
            <p:cNvSpPr/>
            <p:nvPr/>
          </p:nvSpPr>
          <p:spPr>
            <a:xfrm>
              <a:off x="3422980" y="6701140"/>
              <a:ext cx="1439557" cy="1726608"/>
            </a:xfrm>
            <a:custGeom>
              <a:avLst/>
              <a:gdLst/>
              <a:ahLst/>
              <a:cxnLst/>
              <a:rect l="l" t="t" r="r" b="b"/>
              <a:pathLst>
                <a:path w="948689" h="1221104">
                  <a:moveTo>
                    <a:pt x="854224" y="152024"/>
                  </a:moveTo>
                  <a:lnTo>
                    <a:pt x="740297" y="16911"/>
                  </a:lnTo>
                  <a:lnTo>
                    <a:pt x="557641" y="0"/>
                  </a:lnTo>
                  <a:lnTo>
                    <a:pt x="388060" y="36999"/>
                  </a:lnTo>
                  <a:lnTo>
                    <a:pt x="313354" y="63619"/>
                  </a:lnTo>
                  <a:lnTo>
                    <a:pt x="255607" y="67343"/>
                  </a:lnTo>
                  <a:lnTo>
                    <a:pt x="207119" y="78081"/>
                  </a:lnTo>
                  <a:lnTo>
                    <a:pt x="167233" y="95184"/>
                  </a:lnTo>
                  <a:lnTo>
                    <a:pt x="135290" y="118003"/>
                  </a:lnTo>
                  <a:lnTo>
                    <a:pt x="92598" y="178187"/>
                  </a:lnTo>
                  <a:lnTo>
                    <a:pt x="73777" y="253438"/>
                  </a:lnTo>
                  <a:lnTo>
                    <a:pt x="71671" y="295090"/>
                  </a:lnTo>
                  <a:lnTo>
                    <a:pt x="71671" y="449311"/>
                  </a:lnTo>
                  <a:lnTo>
                    <a:pt x="30236" y="446910"/>
                  </a:lnTo>
                  <a:lnTo>
                    <a:pt x="8958" y="454156"/>
                  </a:lnTo>
                  <a:lnTo>
                    <a:pt x="1119" y="478293"/>
                  </a:lnTo>
                  <a:lnTo>
                    <a:pt x="0" y="526561"/>
                  </a:lnTo>
                  <a:lnTo>
                    <a:pt x="0" y="680782"/>
                  </a:lnTo>
                  <a:lnTo>
                    <a:pt x="8782" y="712390"/>
                  </a:lnTo>
                  <a:lnTo>
                    <a:pt x="28172" y="737415"/>
                  </a:lnTo>
                  <a:lnTo>
                    <a:pt x="55421" y="753436"/>
                  </a:lnTo>
                  <a:lnTo>
                    <a:pt x="87783" y="758032"/>
                  </a:lnTo>
                  <a:lnTo>
                    <a:pt x="90098" y="796969"/>
                  </a:lnTo>
                  <a:lnTo>
                    <a:pt x="96896" y="837503"/>
                  </a:lnTo>
                  <a:lnTo>
                    <a:pt x="107956" y="878999"/>
                  </a:lnTo>
                  <a:lnTo>
                    <a:pt x="123055" y="920822"/>
                  </a:lnTo>
                  <a:lnTo>
                    <a:pt x="141974" y="962337"/>
                  </a:lnTo>
                  <a:lnTo>
                    <a:pt x="164491" y="1002911"/>
                  </a:lnTo>
                  <a:lnTo>
                    <a:pt x="190384" y="1041908"/>
                  </a:lnTo>
                  <a:lnTo>
                    <a:pt x="219432" y="1078694"/>
                  </a:lnTo>
                  <a:lnTo>
                    <a:pt x="251414" y="1112634"/>
                  </a:lnTo>
                  <a:lnTo>
                    <a:pt x="286109" y="1143093"/>
                  </a:lnTo>
                  <a:lnTo>
                    <a:pt x="323296" y="1169438"/>
                  </a:lnTo>
                  <a:lnTo>
                    <a:pt x="362753" y="1191033"/>
                  </a:lnTo>
                  <a:lnTo>
                    <a:pt x="404259" y="1207243"/>
                  </a:lnTo>
                  <a:lnTo>
                    <a:pt x="447593" y="1217435"/>
                  </a:lnTo>
                  <a:lnTo>
                    <a:pt x="492533" y="1220973"/>
                  </a:lnTo>
                  <a:lnTo>
                    <a:pt x="536279" y="1217412"/>
                  </a:lnTo>
                  <a:lnTo>
                    <a:pt x="578626" y="1207096"/>
                  </a:lnTo>
                  <a:lnTo>
                    <a:pt x="619277" y="1190580"/>
                  </a:lnTo>
                  <a:lnTo>
                    <a:pt x="657939" y="1168417"/>
                  </a:lnTo>
                  <a:lnTo>
                    <a:pt x="694318" y="1141161"/>
                  </a:lnTo>
                  <a:lnTo>
                    <a:pt x="728117" y="1109366"/>
                  </a:lnTo>
                  <a:lnTo>
                    <a:pt x="759044" y="1073585"/>
                  </a:lnTo>
                  <a:lnTo>
                    <a:pt x="786803" y="1034372"/>
                  </a:lnTo>
                  <a:lnTo>
                    <a:pt x="811099" y="992281"/>
                  </a:lnTo>
                  <a:lnTo>
                    <a:pt x="831639" y="947866"/>
                  </a:lnTo>
                  <a:lnTo>
                    <a:pt x="848127" y="901679"/>
                  </a:lnTo>
                  <a:lnTo>
                    <a:pt x="860269" y="854276"/>
                  </a:lnTo>
                  <a:lnTo>
                    <a:pt x="867770" y="806208"/>
                  </a:lnTo>
                  <a:lnTo>
                    <a:pt x="870336" y="758032"/>
                  </a:lnTo>
                  <a:lnTo>
                    <a:pt x="898615" y="754775"/>
                  </a:lnTo>
                  <a:lnTo>
                    <a:pt x="939849" y="719869"/>
                  </a:lnTo>
                  <a:lnTo>
                    <a:pt x="948175" y="684463"/>
                  </a:lnTo>
                  <a:lnTo>
                    <a:pt x="947842" y="680503"/>
                  </a:lnTo>
                  <a:lnTo>
                    <a:pt x="947842" y="526561"/>
                  </a:lnTo>
                  <a:lnTo>
                    <a:pt x="946361" y="496490"/>
                  </a:lnTo>
                  <a:lnTo>
                    <a:pt x="938292" y="471935"/>
                  </a:lnTo>
                  <a:lnTo>
                    <a:pt x="918191" y="455381"/>
                  </a:lnTo>
                  <a:lnTo>
                    <a:pt x="880615" y="449311"/>
                  </a:lnTo>
                  <a:lnTo>
                    <a:pt x="880896" y="399433"/>
                  </a:lnTo>
                  <a:lnTo>
                    <a:pt x="879298" y="349616"/>
                  </a:lnTo>
                  <a:lnTo>
                    <a:pt x="875826" y="299915"/>
                  </a:lnTo>
                  <a:lnTo>
                    <a:pt x="870486" y="250380"/>
                  </a:lnTo>
                  <a:lnTo>
                    <a:pt x="863284" y="201066"/>
                  </a:lnTo>
                  <a:lnTo>
                    <a:pt x="854224" y="152024"/>
                  </a:lnTo>
                  <a:close/>
                </a:path>
              </a:pathLst>
            </a:custGeom>
            <a:ln w="49770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    </a:t>
              </a:r>
            </a:p>
            <a:p>
              <a:pPr defTabSz="914358"/>
              <a:endParaRPr lang="en-US" sz="1092">
                <a:solidFill>
                  <a:prstClr val="black"/>
                </a:solidFill>
                <a:latin typeface="Calibri" panose="020F0502020204030204"/>
              </a:endParaRPr>
            </a:p>
            <a:p>
              <a:pPr defTabSz="914358"/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       </a:t>
              </a:r>
              <a:r>
                <a:rPr lang="en-US" sz="2668">
                  <a:solidFill>
                    <a:srgbClr val="A5A5A5">
                      <a:lumMod val="75000"/>
                    </a:srgbClr>
                  </a:solidFill>
                  <a:latin typeface="Calibri" panose="020F0502020204030204"/>
                </a:rPr>
                <a:t>3D</a:t>
              </a:r>
              <a:r>
                <a:rPr lang="en-US" sz="1092">
                  <a:solidFill>
                    <a:prstClr val="black"/>
                  </a:solidFill>
                  <a:latin typeface="Calibri" panose="020F0502020204030204"/>
                </a:rPr>
                <a:t>  </a:t>
              </a:r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609AC5AD-E040-2549-2505-C19BDB025AA9}"/>
                </a:ext>
              </a:extLst>
            </p:cNvPr>
            <p:cNvSpPr/>
            <p:nvPr/>
          </p:nvSpPr>
          <p:spPr>
            <a:xfrm>
              <a:off x="4722566" y="6528079"/>
              <a:ext cx="506832" cy="476770"/>
            </a:xfrm>
            <a:custGeom>
              <a:avLst/>
              <a:gdLst/>
              <a:ahLst/>
              <a:cxnLst/>
              <a:rect l="l" t="t" r="r" b="b"/>
              <a:pathLst>
                <a:path w="334010" h="337185">
                  <a:moveTo>
                    <a:pt x="333911" y="337166"/>
                  </a:moveTo>
                  <a:lnTo>
                    <a:pt x="333911" y="0"/>
                  </a:lnTo>
                  <a:lnTo>
                    <a:pt x="0" y="0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BE3BCAAA-42D1-FEFC-F3DE-30D1679F240E}"/>
                </a:ext>
              </a:extLst>
            </p:cNvPr>
            <p:cNvSpPr/>
            <p:nvPr/>
          </p:nvSpPr>
          <p:spPr>
            <a:xfrm>
              <a:off x="4722566" y="8065568"/>
              <a:ext cx="506832" cy="474076"/>
            </a:xfrm>
            <a:custGeom>
              <a:avLst/>
              <a:gdLst/>
              <a:ahLst/>
              <a:cxnLst/>
              <a:rect l="l" t="t" r="r" b="b"/>
              <a:pathLst>
                <a:path w="334010" h="335279">
                  <a:moveTo>
                    <a:pt x="0" y="334935"/>
                  </a:moveTo>
                  <a:lnTo>
                    <a:pt x="333911" y="334935"/>
                  </a:lnTo>
                  <a:lnTo>
                    <a:pt x="333911" y="0"/>
                  </a:lnTo>
                </a:path>
              </a:pathLst>
            </a:custGeom>
            <a:ln w="49794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7DC9A69B-EA6E-200A-545B-D6B281D2A13C}"/>
                </a:ext>
              </a:extLst>
            </p:cNvPr>
            <p:cNvSpPr/>
            <p:nvPr/>
          </p:nvSpPr>
          <p:spPr>
            <a:xfrm>
              <a:off x="3079431" y="8065568"/>
              <a:ext cx="505868" cy="474076"/>
            </a:xfrm>
            <a:custGeom>
              <a:avLst/>
              <a:gdLst/>
              <a:ahLst/>
              <a:cxnLst/>
              <a:rect l="l" t="t" r="r" b="b"/>
              <a:pathLst>
                <a:path w="333375" h="335279">
                  <a:moveTo>
                    <a:pt x="0" y="0"/>
                  </a:moveTo>
                  <a:lnTo>
                    <a:pt x="0" y="334935"/>
                  </a:lnTo>
                  <a:lnTo>
                    <a:pt x="333078" y="334935"/>
                  </a:lnTo>
                </a:path>
              </a:pathLst>
            </a:custGeom>
            <a:ln w="49794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C75E32AE-8FFB-80EF-4647-9B5ABDD6F150}"/>
                </a:ext>
              </a:extLst>
            </p:cNvPr>
            <p:cNvSpPr/>
            <p:nvPr/>
          </p:nvSpPr>
          <p:spPr>
            <a:xfrm>
              <a:off x="3079431" y="6528079"/>
              <a:ext cx="505868" cy="476770"/>
            </a:xfrm>
            <a:custGeom>
              <a:avLst/>
              <a:gdLst/>
              <a:ahLst/>
              <a:cxnLst/>
              <a:rect l="l" t="t" r="r" b="b"/>
              <a:pathLst>
                <a:path w="333375" h="337185">
                  <a:moveTo>
                    <a:pt x="333078" y="0"/>
                  </a:moveTo>
                  <a:lnTo>
                    <a:pt x="0" y="0"/>
                  </a:lnTo>
                  <a:lnTo>
                    <a:pt x="0" y="337166"/>
                  </a:lnTo>
                </a:path>
              </a:pathLst>
            </a:custGeom>
            <a:ln w="49793">
              <a:solidFill>
                <a:srgbClr val="689F00"/>
              </a:solidFill>
            </a:ln>
          </p:spPr>
          <p:txBody>
            <a:bodyPr wrap="square" lIns="0" tIns="0" rIns="0" bIns="0" rtlCol="0"/>
            <a:lstStyle/>
            <a:p>
              <a:pPr defTabSz="914358"/>
              <a:endParaRPr sz="109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FABE9D-1A40-9F75-F1A1-7973B99B6B6B}"/>
                </a:ext>
              </a:extLst>
            </p:cNvPr>
            <p:cNvCxnSpPr/>
            <p:nvPr/>
          </p:nvCxnSpPr>
          <p:spPr>
            <a:xfrm flipV="1">
              <a:off x="3093516" y="6188075"/>
              <a:ext cx="252934" cy="340004"/>
            </a:xfrm>
            <a:prstGeom prst="line">
              <a:avLst/>
            </a:prstGeom>
            <a:ln w="49793">
              <a:solidFill>
                <a:srgbClr val="689F00"/>
              </a:solidFill>
            </a:ln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1E080F-F54A-FB71-DFD9-02463F6D8381}"/>
                </a:ext>
              </a:extLst>
            </p:cNvPr>
            <p:cNvCxnSpPr/>
            <p:nvPr/>
          </p:nvCxnSpPr>
          <p:spPr>
            <a:xfrm flipV="1">
              <a:off x="5227116" y="6188075"/>
              <a:ext cx="252934" cy="340004"/>
            </a:xfrm>
            <a:prstGeom prst="line">
              <a:avLst/>
            </a:prstGeom>
            <a:ln w="49793">
              <a:solidFill>
                <a:srgbClr val="689F00"/>
              </a:solidFill>
            </a:ln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D429DD-5F87-B626-C5F6-C50E3EC161DE}"/>
                </a:ext>
              </a:extLst>
            </p:cNvPr>
            <p:cNvCxnSpPr/>
            <p:nvPr/>
          </p:nvCxnSpPr>
          <p:spPr>
            <a:xfrm flipV="1">
              <a:off x="5227116" y="8210271"/>
              <a:ext cx="252934" cy="340004"/>
            </a:xfrm>
            <a:prstGeom prst="line">
              <a:avLst/>
            </a:prstGeom>
            <a:ln w="49793">
              <a:solidFill>
                <a:srgbClr val="689F00"/>
              </a:solidFill>
            </a:ln>
          </p:spPr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33E6C32-EBB9-C8D8-EC47-7B31BCBB2F85}"/>
              </a:ext>
            </a:extLst>
          </p:cNvPr>
          <p:cNvSpPr txBox="1"/>
          <p:nvPr/>
        </p:nvSpPr>
        <p:spPr>
          <a:xfrm>
            <a:off x="6722172" y="3627761"/>
            <a:ext cx="5310379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940">
                <a:latin typeface="Nunito Sans" panose="00000500000000000000" pitchFamily="2" charset="0"/>
                <a:cs typeface="Arial" panose="020B0604020202020204" pitchFamily="34" charset="0"/>
              </a:rPr>
              <a:t>The SAFR SCAN uses a specialized SLP (Structured Light Projector) to conduct a 3D liveness evaluation on the subject.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233205-3EEF-32E6-872C-A22B102FDCE4}"/>
              </a:ext>
            </a:extLst>
          </p:cNvPr>
          <p:cNvSpPr txBox="1"/>
          <p:nvPr/>
        </p:nvSpPr>
        <p:spPr>
          <a:xfrm>
            <a:off x="6722172" y="4884339"/>
            <a:ext cx="5310379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940">
                <a:latin typeface="Nunito Sans" panose="00000500000000000000" pitchFamily="2" charset="0"/>
                <a:cs typeface="Arial" panose="020B0604020202020204" pitchFamily="34" charset="0"/>
              </a:rPr>
              <a:t>As a secondary analysis, SAFR SCAN uses SAFR’s unique RGB Liveness technology that analyzes the texture and context of the RGB image to determine liveness</a:t>
            </a:r>
            <a:r>
              <a:rPr lang="en-US" sz="1940"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640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CBB05-16B3-18CD-BF11-0FC00225BE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SAFR SCAN packs a lot of functionality into the hardware. This section describes the hardware components and their function.</a:t>
            </a:r>
          </a:p>
        </p:txBody>
      </p:sp>
    </p:spTree>
    <p:extLst>
      <p:ext uri="{BB962C8B-B14F-4D97-AF65-F5344CB8AC3E}">
        <p14:creationId xmlns:p14="http://schemas.microsoft.com/office/powerpoint/2010/main" val="3785833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31C4-0AE6-327F-02C5-790218E1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Device Features and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5C42-D343-EC05-FC78-C89C0110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973" y="928486"/>
            <a:ext cx="6441575" cy="576492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Camera</a:t>
            </a:r>
          </a:p>
          <a:p>
            <a:pPr lvl="1"/>
            <a:r>
              <a:rPr lang="en-US"/>
              <a:t>1920x1080 high quality camera</a:t>
            </a:r>
          </a:p>
          <a:p>
            <a:pPr lvl="1"/>
            <a:r>
              <a:rPr lang="en-US"/>
              <a:t>Software control over exposure to ensure best lighting on face</a:t>
            </a:r>
          </a:p>
          <a:p>
            <a:r>
              <a:rPr lang="en-US"/>
              <a:t>Structured Light emitter</a:t>
            </a:r>
          </a:p>
          <a:p>
            <a:pPr lvl="1"/>
            <a:r>
              <a:rPr lang="en-US"/>
              <a:t>Structured light to measure 3D Depth for spoofing detection</a:t>
            </a:r>
          </a:p>
          <a:p>
            <a:pPr lvl="1"/>
            <a:endParaRPr lang="en-US"/>
          </a:p>
          <a:p>
            <a:r>
              <a:rPr lang="en-US"/>
              <a:t>IR Projectors</a:t>
            </a:r>
          </a:p>
          <a:p>
            <a:pPr lvl="1"/>
            <a:r>
              <a:rPr lang="en-US"/>
              <a:t>Useful in face detection in low/no light conditions.</a:t>
            </a:r>
          </a:p>
          <a:p>
            <a:pPr lvl="1"/>
            <a:r>
              <a:rPr lang="en-US"/>
              <a:t>First line of defense for recognition in low light</a:t>
            </a:r>
          </a:p>
          <a:p>
            <a:r>
              <a:rPr lang="en-US"/>
              <a:t>White Light Projectors</a:t>
            </a:r>
          </a:p>
          <a:p>
            <a:pPr lvl="1"/>
            <a:r>
              <a:rPr lang="en-US"/>
              <a:t>Useful in conditions with insufficient lighting</a:t>
            </a:r>
          </a:p>
          <a:p>
            <a:pPr lvl="1"/>
            <a:r>
              <a:rPr lang="en-US"/>
              <a:t>Light will fade in to shine light on the face if other measures fail</a:t>
            </a:r>
          </a:p>
          <a:p>
            <a:pPr lvl="1"/>
            <a:endParaRPr lang="en-US"/>
          </a:p>
          <a:p>
            <a:r>
              <a:rPr lang="en-US"/>
              <a:t>Video Screen</a:t>
            </a:r>
          </a:p>
          <a:p>
            <a:pPr lvl="1"/>
            <a:r>
              <a:rPr lang="en-US"/>
              <a:t>Video screen provides visual feedback to user such as “Too far” or “Scan badge” for Multi-factor use cases</a:t>
            </a:r>
          </a:p>
          <a:p>
            <a:r>
              <a:rPr lang="en-US"/>
              <a:t>Touch Screen</a:t>
            </a:r>
          </a:p>
          <a:p>
            <a:pPr lvl="1"/>
            <a:r>
              <a:rPr lang="en-US"/>
              <a:t>PIN Pad for 2</a:t>
            </a:r>
            <a:r>
              <a:rPr lang="en-US" baseline="30000"/>
              <a:t>nd</a:t>
            </a:r>
            <a:r>
              <a:rPr lang="en-US"/>
              <a:t> or 3</a:t>
            </a:r>
            <a:r>
              <a:rPr lang="en-US" baseline="30000"/>
              <a:t>rd</a:t>
            </a:r>
            <a:r>
              <a:rPr lang="en-US"/>
              <a:t> factor authentication</a:t>
            </a:r>
          </a:p>
          <a:p>
            <a:pPr lvl="1"/>
            <a:r>
              <a:rPr lang="en-US"/>
              <a:t>Call to speak button to initiate intercom features (roadmap)</a:t>
            </a:r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66407-B699-6BDC-9A6D-F09B0FE4711B}"/>
              </a:ext>
            </a:extLst>
          </p:cNvPr>
          <p:cNvGrpSpPr>
            <a:grpSpLocks noChangeAspect="1"/>
          </p:cNvGrpSpPr>
          <p:nvPr/>
        </p:nvGrpSpPr>
        <p:grpSpPr>
          <a:xfrm>
            <a:off x="704005" y="2562811"/>
            <a:ext cx="3511297" cy="3511296"/>
            <a:chOff x="3687579" y="1648918"/>
            <a:chExt cx="2408421" cy="2390932"/>
          </a:xfrm>
        </p:grpSpPr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36469869-72A4-8C57-82F5-CB7B4CC7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93" t="7763" r="19619" b="5442"/>
            <a:stretch/>
          </p:blipFill>
          <p:spPr>
            <a:xfrm>
              <a:off x="3687579" y="1648918"/>
              <a:ext cx="2408421" cy="2390932"/>
            </a:xfrm>
            <a:prstGeom prst="rect">
              <a:avLst/>
            </a:prstGeom>
          </p:spPr>
        </p:pic>
        <p:pic>
          <p:nvPicPr>
            <p:cNvPr id="6" name="Picture 5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F11CB093-B0CF-CA20-C93E-A29DD20D8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62" r="22214"/>
            <a:stretch/>
          </p:blipFill>
          <p:spPr>
            <a:xfrm>
              <a:off x="4457228" y="2196059"/>
              <a:ext cx="850976" cy="1307788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CF4071-5CBA-D6DA-0B40-FAD754C74829}"/>
              </a:ext>
            </a:extLst>
          </p:cNvPr>
          <p:cNvCxnSpPr>
            <a:cxnSpLocks/>
          </p:cNvCxnSpPr>
          <p:nvPr/>
        </p:nvCxnSpPr>
        <p:spPr>
          <a:xfrm flipH="1">
            <a:off x="1572126" y="1993546"/>
            <a:ext cx="886324" cy="231894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54F202E-C377-8CD4-1CB6-8F18EA722064}"/>
              </a:ext>
            </a:extLst>
          </p:cNvPr>
          <p:cNvCxnSpPr>
            <a:cxnSpLocks/>
          </p:cNvCxnSpPr>
          <p:nvPr/>
        </p:nvCxnSpPr>
        <p:spPr>
          <a:xfrm flipH="1" flipV="1">
            <a:off x="3068806" y="4942473"/>
            <a:ext cx="2512547" cy="1800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36C7587-A24C-63CB-5428-A0F28C027787}"/>
              </a:ext>
            </a:extLst>
          </p:cNvPr>
          <p:cNvCxnSpPr>
            <a:cxnSpLocks/>
          </p:cNvCxnSpPr>
          <p:nvPr/>
        </p:nvCxnSpPr>
        <p:spPr>
          <a:xfrm flipH="1" flipV="1">
            <a:off x="3068806" y="5186229"/>
            <a:ext cx="2521724" cy="62529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F4787F92-A2D8-4CBF-EB39-21F7F01E4A1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167" y="3801519"/>
            <a:ext cx="2036363" cy="570282"/>
          </a:xfrm>
          <a:prstGeom prst="bentConnector3">
            <a:avLst>
              <a:gd name="adj1" fmla="val 38306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F1A7BC78-1AD7-E126-8F8B-820B6E6E0B05}"/>
              </a:ext>
            </a:extLst>
          </p:cNvPr>
          <p:cNvCxnSpPr>
            <a:cxnSpLocks/>
          </p:cNvCxnSpPr>
          <p:nvPr/>
        </p:nvCxnSpPr>
        <p:spPr>
          <a:xfrm rot="10800000">
            <a:off x="3554167" y="3575780"/>
            <a:ext cx="2037939" cy="228861"/>
          </a:xfrm>
          <a:prstGeom prst="bentConnector3">
            <a:avLst>
              <a:gd name="adj1" fmla="val 38471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8DCFE491-41D1-1E70-7FC7-C0A97E42EA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4168" y="2878081"/>
            <a:ext cx="2036362" cy="1333913"/>
          </a:xfrm>
          <a:prstGeom prst="bentConnector3">
            <a:avLst>
              <a:gd name="adj1" fmla="val 49220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7B860FD6-B563-F716-0C55-71D25A2D28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44991" y="2878324"/>
            <a:ext cx="2036362" cy="831050"/>
          </a:xfrm>
          <a:prstGeom prst="bentConnector3">
            <a:avLst>
              <a:gd name="adj1" fmla="val 49064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308103E1-B288-ACBD-4BB3-AAEEA19890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1775" y="1058435"/>
            <a:ext cx="4068086" cy="2193048"/>
          </a:xfrm>
          <a:prstGeom prst="bentConnector3">
            <a:avLst>
              <a:gd name="adj1" fmla="val 100106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70D638E-D4A4-0617-5994-57A186BA755E}"/>
              </a:ext>
            </a:extLst>
          </p:cNvPr>
          <p:cNvCxnSpPr>
            <a:cxnSpLocks/>
          </p:cNvCxnSpPr>
          <p:nvPr/>
        </p:nvCxnSpPr>
        <p:spPr>
          <a:xfrm flipH="1">
            <a:off x="2447937" y="1993546"/>
            <a:ext cx="3086036" cy="0"/>
          </a:xfrm>
          <a:prstGeom prst="straightConnector1">
            <a:avLst/>
          </a:prstGeom>
          <a:ln w="1905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75283"/>
            <a:ext cx="10515600" cy="1510077"/>
          </a:xfrm>
        </p:spPr>
        <p:txBody>
          <a:bodyPr/>
          <a:lstStyle/>
          <a:p>
            <a:r>
              <a:rPr lang="en-US"/>
              <a:t>Introduction to SAFR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F6928-047E-9C2A-A5E9-D1D136EB3B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This section provides the SAFR SCAN elevator pitch and follows with full list of important features in SAFR SCAN.  It closes with a spotlight on the key features.</a:t>
            </a:r>
          </a:p>
        </p:txBody>
      </p:sp>
    </p:spTree>
    <p:extLst>
      <p:ext uri="{BB962C8B-B14F-4D97-AF65-F5344CB8AC3E}">
        <p14:creationId xmlns:p14="http://schemas.microsoft.com/office/powerpoint/2010/main" val="1298600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31C4-0AE6-327F-02C5-790218E1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Device Features and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5C42-D343-EC05-FC78-C89C0110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973" y="928486"/>
            <a:ext cx="6581827" cy="5764922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Light Ring</a:t>
            </a:r>
          </a:p>
          <a:p>
            <a:pPr lvl="1"/>
            <a:r>
              <a:rPr lang="en-US"/>
              <a:t>LED Light Ring for user feedback</a:t>
            </a:r>
          </a:p>
          <a:p>
            <a:pPr lvl="1"/>
            <a:r>
              <a:rPr lang="en-US"/>
              <a:t>Configurable colors, brightness and duration</a:t>
            </a:r>
          </a:p>
          <a:p>
            <a:r>
              <a:rPr lang="en-US"/>
              <a:t>Weatherproof enclosure</a:t>
            </a:r>
          </a:p>
          <a:p>
            <a:pPr lvl="1"/>
            <a:r>
              <a:rPr lang="en-US"/>
              <a:t>IP65 rating for outdoor use</a:t>
            </a:r>
          </a:p>
          <a:p>
            <a:pPr lvl="1"/>
            <a:r>
              <a:rPr lang="en-US"/>
              <a:t>Rated for -40°F to 122°F</a:t>
            </a:r>
          </a:p>
          <a:p>
            <a:r>
              <a:rPr lang="en-US"/>
              <a:t>Tempered Glass</a:t>
            </a:r>
          </a:p>
          <a:p>
            <a:pPr lvl="1"/>
            <a:r>
              <a:rPr lang="en-US"/>
              <a:t>IK8 rating for vandal resistance</a:t>
            </a:r>
          </a:p>
          <a:p>
            <a:r>
              <a:rPr lang="en-US"/>
              <a:t>Accelerometer for Tamper Protection</a:t>
            </a:r>
            <a:r>
              <a:rPr lang="en-US" baseline="30000"/>
              <a:t>1</a:t>
            </a:r>
          </a:p>
          <a:p>
            <a:pPr lvl="1"/>
            <a:r>
              <a:rPr lang="en-US"/>
              <a:t>Detect shock or if device is moved and trigger alarms</a:t>
            </a:r>
          </a:p>
          <a:p>
            <a:r>
              <a:rPr lang="en-US"/>
              <a:t>Speaker &amp; Microphone</a:t>
            </a:r>
            <a:r>
              <a:rPr lang="en-US" baseline="30000"/>
              <a:t>1</a:t>
            </a:r>
          </a:p>
          <a:p>
            <a:pPr lvl="1"/>
            <a:r>
              <a:rPr lang="en-US"/>
              <a:t>Provide audible user feedback (i.e. access granted, tailgating detected)</a:t>
            </a:r>
          </a:p>
          <a:p>
            <a:pPr lvl="1"/>
            <a:r>
              <a:rPr lang="en-US"/>
              <a:t>Firmware update to provide intercom features</a:t>
            </a:r>
          </a:p>
          <a:p>
            <a:pPr lvl="2"/>
            <a:r>
              <a:rPr lang="en-US"/>
              <a:t>Push to talk</a:t>
            </a:r>
          </a:p>
          <a:p>
            <a:pPr lvl="2"/>
            <a:r>
              <a:rPr lang="en-US"/>
              <a:t>Remotely operate speaker</a:t>
            </a:r>
          </a:p>
          <a:p>
            <a:r>
              <a:rPr lang="en-US"/>
              <a:t>RF Card Reader</a:t>
            </a:r>
          </a:p>
          <a:p>
            <a:pPr lvl="1"/>
            <a:r>
              <a:rPr lang="en-US"/>
              <a:t>Standard model (SFR-SC200-RF-L) with DESFire Ev1, EV2, LEAF and Mifare Classic</a:t>
            </a:r>
          </a:p>
          <a:p>
            <a:pPr lvl="1"/>
            <a:r>
              <a:rPr lang="en-US"/>
              <a:t>HID model (SFR-SC200-RF) also supports HID iClass and Seos</a:t>
            </a:r>
          </a:p>
          <a:p>
            <a:pPr lvl="1"/>
            <a:r>
              <a:rPr lang="en-US"/>
              <a:t>13.56 MHz compatible</a:t>
            </a:r>
          </a:p>
          <a:p>
            <a:pPr lvl="1"/>
            <a:r>
              <a:rPr lang="en-US"/>
              <a:t>RFID 26, 34, 35, 37-Bit, Custom up to 254 Bits</a:t>
            </a:r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66407-B699-6BDC-9A6D-F09B0FE4711B}"/>
              </a:ext>
            </a:extLst>
          </p:cNvPr>
          <p:cNvGrpSpPr>
            <a:grpSpLocks noChangeAspect="1"/>
          </p:cNvGrpSpPr>
          <p:nvPr/>
        </p:nvGrpSpPr>
        <p:grpSpPr>
          <a:xfrm>
            <a:off x="691892" y="1981471"/>
            <a:ext cx="3511296" cy="3511296"/>
            <a:chOff x="3687579" y="1648918"/>
            <a:chExt cx="2408421" cy="2390932"/>
          </a:xfrm>
        </p:grpSpPr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36469869-72A4-8C57-82F5-CB7B4CC7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93" t="7763" r="19619" b="5442"/>
            <a:stretch/>
          </p:blipFill>
          <p:spPr>
            <a:xfrm>
              <a:off x="3687579" y="1648918"/>
              <a:ext cx="2408421" cy="2390932"/>
            </a:xfrm>
            <a:prstGeom prst="rect">
              <a:avLst/>
            </a:prstGeom>
          </p:spPr>
        </p:pic>
        <p:pic>
          <p:nvPicPr>
            <p:cNvPr id="6" name="Picture 5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F11CB093-B0CF-CA20-C93E-A29DD20D8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962" r="22214"/>
            <a:stretch/>
          </p:blipFill>
          <p:spPr>
            <a:xfrm>
              <a:off x="4457228" y="2196059"/>
              <a:ext cx="850976" cy="1307788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3020A1-09A6-6986-DC7A-B9AD0730BD10}"/>
              </a:ext>
            </a:extLst>
          </p:cNvPr>
          <p:cNvCxnSpPr>
            <a:cxnSpLocks/>
          </p:cNvCxnSpPr>
          <p:nvPr/>
        </p:nvCxnSpPr>
        <p:spPr>
          <a:xfrm flipH="1" flipV="1">
            <a:off x="1613600" y="5028916"/>
            <a:ext cx="3939583" cy="11721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CF4071-5CBA-D6DA-0B40-FAD754C74829}"/>
              </a:ext>
            </a:extLst>
          </p:cNvPr>
          <p:cNvCxnSpPr>
            <a:cxnSpLocks/>
          </p:cNvCxnSpPr>
          <p:nvPr/>
        </p:nvCxnSpPr>
        <p:spPr>
          <a:xfrm flipH="1">
            <a:off x="4058122" y="1072140"/>
            <a:ext cx="1547548" cy="108388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FA157E-5B66-9A00-CC3D-AED7416DE3BA}"/>
              </a:ext>
            </a:extLst>
          </p:cNvPr>
          <p:cNvCxnSpPr>
            <a:cxnSpLocks/>
          </p:cNvCxnSpPr>
          <p:nvPr/>
        </p:nvCxnSpPr>
        <p:spPr>
          <a:xfrm flipH="1" flipV="1">
            <a:off x="2743200" y="2514933"/>
            <a:ext cx="2797826" cy="21623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62CA7F-89C3-2FD8-54C1-BC941675ED55}"/>
              </a:ext>
            </a:extLst>
          </p:cNvPr>
          <p:cNvCxnSpPr>
            <a:cxnSpLocks/>
          </p:cNvCxnSpPr>
          <p:nvPr/>
        </p:nvCxnSpPr>
        <p:spPr>
          <a:xfrm flipH="1">
            <a:off x="3552398" y="3934326"/>
            <a:ext cx="2000785" cy="39898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CBA728-FDBB-B1C0-68C3-8B05FF59DBE9}"/>
              </a:ext>
            </a:extLst>
          </p:cNvPr>
          <p:cNvCxnSpPr>
            <a:cxnSpLocks/>
          </p:cNvCxnSpPr>
          <p:nvPr/>
        </p:nvCxnSpPr>
        <p:spPr>
          <a:xfrm flipH="1">
            <a:off x="4202714" y="1884211"/>
            <a:ext cx="1338312" cy="48706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5D13EE-A760-29D8-5E0E-A29BA8B974B0}"/>
              </a:ext>
            </a:extLst>
          </p:cNvPr>
          <p:cNvSpPr txBox="1"/>
          <p:nvPr/>
        </p:nvSpPr>
        <p:spPr>
          <a:xfrm>
            <a:off x="597348" y="6446394"/>
            <a:ext cx="491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 </a:t>
            </a:r>
            <a:r>
              <a:rPr lang="en-US" i="1"/>
              <a:t>Feature to be released with firmware update</a:t>
            </a:r>
          </a:p>
        </p:txBody>
      </p:sp>
    </p:spTree>
    <p:extLst>
      <p:ext uri="{BB962C8B-B14F-4D97-AF65-F5344CB8AC3E}">
        <p14:creationId xmlns:p14="http://schemas.microsoft.com/office/powerpoint/2010/main" val="175491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3431-4F70-F075-3444-1044BFF4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Rear Panel Terminal Connections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A6A5A5-5464-3721-8D5D-17051773B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4" r="-520"/>
          <a:stretch/>
        </p:blipFill>
        <p:spPr>
          <a:xfrm>
            <a:off x="1763411" y="931495"/>
            <a:ext cx="8452754" cy="478563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424C95-292B-66FE-F0A5-E57A0AF4EBFC}"/>
              </a:ext>
            </a:extLst>
          </p:cNvPr>
          <p:cNvSpPr txBox="1"/>
          <p:nvPr/>
        </p:nvSpPr>
        <p:spPr>
          <a:xfrm>
            <a:off x="9183601" y="1272702"/>
            <a:ext cx="27984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Connect to break out box to bring connections to secure side of door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7F2885-7E04-A6B1-9F9A-5CD7B773A7C2}"/>
              </a:ext>
            </a:extLst>
          </p:cNvPr>
          <p:cNvCxnSpPr>
            <a:cxnSpLocks/>
          </p:cNvCxnSpPr>
          <p:nvPr/>
        </p:nvCxnSpPr>
        <p:spPr>
          <a:xfrm flipH="1">
            <a:off x="8010144" y="1526649"/>
            <a:ext cx="1173457" cy="7663"/>
          </a:xfrm>
          <a:prstGeom prst="straightConnector1">
            <a:avLst/>
          </a:prstGeom>
          <a:ln w="57150">
            <a:solidFill>
              <a:srgbClr val="FCD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7986B0-0E58-6DD6-F466-36DEA31B5373}"/>
              </a:ext>
            </a:extLst>
          </p:cNvPr>
          <p:cNvSpPr txBox="1"/>
          <p:nvPr/>
        </p:nvSpPr>
        <p:spPr>
          <a:xfrm>
            <a:off x="10297346" y="3926916"/>
            <a:ext cx="208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+5 VDC used to trigger LED on external Reader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CE2CC-DF00-5AA3-D1B0-3B1B29FC2F6D}"/>
              </a:ext>
            </a:extLst>
          </p:cNvPr>
          <p:cNvSpPr txBox="1"/>
          <p:nvPr/>
        </p:nvSpPr>
        <p:spPr>
          <a:xfrm>
            <a:off x="115325" y="4158429"/>
            <a:ext cx="1498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NC/NO Relay</a:t>
            </a:r>
          </a:p>
          <a:p>
            <a:r>
              <a:rPr lang="en-US" sz="1400"/>
              <a:t>(Normally Open</a:t>
            </a:r>
          </a:p>
          <a:p>
            <a:r>
              <a:rPr lang="en-US" sz="1400"/>
              <a:t>/Closed)</a:t>
            </a:r>
            <a:br>
              <a:rPr lang="en-US" sz="1400"/>
            </a:br>
            <a:r>
              <a:rPr lang="en-US" sz="1400"/>
              <a:t>24 VDC / 1 Amp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B8BF2-A49B-4222-2D48-DDF8D3424404}"/>
              </a:ext>
            </a:extLst>
          </p:cNvPr>
          <p:cNvSpPr txBox="1"/>
          <p:nvPr/>
        </p:nvSpPr>
        <p:spPr>
          <a:xfrm>
            <a:off x="10321730" y="4568944"/>
            <a:ext cx="2086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Power</a:t>
            </a:r>
            <a:br>
              <a:rPr lang="en-US" sz="1400"/>
            </a:br>
            <a:r>
              <a:rPr lang="en-US" sz="1400"/>
              <a:t>12 VDC @ 1 Amp / 24 VDC @ 0.5 Amp (13.1W)</a:t>
            </a:r>
            <a:br>
              <a:rPr lang="en-US" sz="1400"/>
            </a:br>
            <a:r>
              <a:rPr lang="en-US" sz="1400"/>
              <a:t>Polarity reversible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5D17C-91BE-C92E-792F-0E1E99D9B162}"/>
              </a:ext>
            </a:extLst>
          </p:cNvPr>
          <p:cNvSpPr txBox="1"/>
          <p:nvPr/>
        </p:nvSpPr>
        <p:spPr>
          <a:xfrm>
            <a:off x="115325" y="2788886"/>
            <a:ext cx="171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Wiegand Inputs/Outputs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23E63-9CC1-7B18-281A-1575AA13EC72}"/>
              </a:ext>
            </a:extLst>
          </p:cNvPr>
          <p:cNvSpPr txBox="1"/>
          <p:nvPr/>
        </p:nvSpPr>
        <p:spPr>
          <a:xfrm>
            <a:off x="115325" y="3826330"/>
            <a:ext cx="171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Shared Ground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26FBE-419F-049A-B90C-90D92AB15043}"/>
              </a:ext>
            </a:extLst>
          </p:cNvPr>
          <p:cNvSpPr txBox="1"/>
          <p:nvPr/>
        </p:nvSpPr>
        <p:spPr>
          <a:xfrm>
            <a:off x="10358306" y="2888930"/>
            <a:ext cx="171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OSDP Inputs/Outputs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E59B19F-242F-6857-C858-21651961068F}"/>
              </a:ext>
            </a:extLst>
          </p:cNvPr>
          <p:cNvSpPr txBox="1">
            <a:spLocks/>
          </p:cNvSpPr>
          <p:nvPr/>
        </p:nvSpPr>
        <p:spPr>
          <a:xfrm>
            <a:off x="1597025" y="4186606"/>
            <a:ext cx="193015" cy="892886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52CA3956-32BC-9B56-7387-83E11B6E2BA4}"/>
              </a:ext>
            </a:extLst>
          </p:cNvPr>
          <p:cNvSpPr txBox="1">
            <a:spLocks/>
          </p:cNvSpPr>
          <p:nvPr/>
        </p:nvSpPr>
        <p:spPr>
          <a:xfrm>
            <a:off x="1597024" y="2470338"/>
            <a:ext cx="193015" cy="1290682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636B71-CAF9-78AF-5A4A-E43F7B19B4B4}"/>
              </a:ext>
            </a:extLst>
          </p:cNvPr>
          <p:cNvCxnSpPr>
            <a:cxnSpLocks/>
          </p:cNvCxnSpPr>
          <p:nvPr/>
        </p:nvCxnSpPr>
        <p:spPr>
          <a:xfrm>
            <a:off x="1366396" y="3994905"/>
            <a:ext cx="423643" cy="0"/>
          </a:xfrm>
          <a:prstGeom prst="straightConnector1">
            <a:avLst/>
          </a:prstGeom>
          <a:ln w="38100">
            <a:solidFill>
              <a:srgbClr val="FCD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8F6C82DD-31A9-C8BC-6BD3-F7E58714D29C}"/>
              </a:ext>
            </a:extLst>
          </p:cNvPr>
          <p:cNvSpPr txBox="1">
            <a:spLocks/>
          </p:cNvSpPr>
          <p:nvPr/>
        </p:nvSpPr>
        <p:spPr>
          <a:xfrm flipH="1">
            <a:off x="10055188" y="2462930"/>
            <a:ext cx="193015" cy="1290682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E21E0EAA-6B77-6AFE-6F29-6781958FB4C2}"/>
              </a:ext>
            </a:extLst>
          </p:cNvPr>
          <p:cNvSpPr txBox="1">
            <a:spLocks/>
          </p:cNvSpPr>
          <p:nvPr/>
        </p:nvSpPr>
        <p:spPr>
          <a:xfrm flipH="1">
            <a:off x="10073802" y="3861962"/>
            <a:ext cx="193015" cy="588174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EC79E78C-AE6B-0B95-0C4A-E25B27BAF954}"/>
              </a:ext>
            </a:extLst>
          </p:cNvPr>
          <p:cNvSpPr txBox="1">
            <a:spLocks/>
          </p:cNvSpPr>
          <p:nvPr/>
        </p:nvSpPr>
        <p:spPr>
          <a:xfrm flipH="1">
            <a:off x="10092418" y="4626892"/>
            <a:ext cx="193015" cy="588174"/>
          </a:xfrm>
          <a:prstGeom prst="leftBrace">
            <a:avLst/>
          </a:prstGeom>
          <a:ln w="28575">
            <a:solidFill>
              <a:srgbClr val="FCDA64"/>
            </a:solidFill>
            <a:headEnd type="none" w="med" len="med"/>
            <a:tailEnd type="none" w="med" len="med"/>
          </a:ln>
        </p:spPr>
        <p:txBody>
          <a:bodyPr vert="horz" wrap="none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14C817-209B-1EE7-25EB-BF9D6DAF77EC}"/>
              </a:ext>
            </a:extLst>
          </p:cNvPr>
          <p:cNvSpPr txBox="1"/>
          <p:nvPr/>
        </p:nvSpPr>
        <p:spPr>
          <a:xfrm>
            <a:off x="3831016" y="6036385"/>
            <a:ext cx="171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PoE Class 3 (12w)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974996-4B19-8965-E4EA-9A0C71D16487}"/>
              </a:ext>
            </a:extLst>
          </p:cNvPr>
          <p:cNvCxnSpPr>
            <a:cxnSpLocks/>
          </p:cNvCxnSpPr>
          <p:nvPr/>
        </p:nvCxnSpPr>
        <p:spPr>
          <a:xfrm flipV="1">
            <a:off x="4522080" y="5632704"/>
            <a:ext cx="0" cy="439534"/>
          </a:xfrm>
          <a:prstGeom prst="straightConnector1">
            <a:avLst/>
          </a:prstGeom>
          <a:ln w="57150">
            <a:solidFill>
              <a:srgbClr val="FCDA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876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E934-0A6D-BE2E-3D2F-993CAAD7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Factory Reset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0718-06B1-454D-2D98-B35F3FFE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550631" cy="5764922"/>
          </a:xfrm>
        </p:spPr>
        <p:txBody>
          <a:bodyPr/>
          <a:lstStyle/>
          <a:p>
            <a:r>
              <a:rPr lang="en-US"/>
              <a:t>Factory reset button location varies by housing as shown below.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8559E-9813-0C65-8B5E-A841A0B769BE}"/>
              </a:ext>
            </a:extLst>
          </p:cNvPr>
          <p:cNvSpPr txBox="1"/>
          <p:nvPr/>
        </p:nvSpPr>
        <p:spPr>
          <a:xfrm>
            <a:off x="610510" y="5035178"/>
            <a:ext cx="111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Reset Procedure:</a:t>
            </a:r>
          </a:p>
          <a:p>
            <a:pPr marL="342900" indent="-342900">
              <a:buFontTx/>
              <a:buAutoNum type="arabicPeriod"/>
            </a:pPr>
            <a:r>
              <a:rPr lang="en-US"/>
              <a:t>For v2 housing, remove mounting bracket to access Reset Button located inside the mounting bracket slot. </a:t>
            </a:r>
          </a:p>
          <a:p>
            <a:pPr marL="342900" indent="-342900">
              <a:buAutoNum type="arabicPeriod"/>
            </a:pPr>
            <a:r>
              <a:rPr lang="en-US"/>
              <a:t>Power device on (connect to PoE or connect 12V to T2 terminal block ports 7 &amp; 8).</a:t>
            </a:r>
          </a:p>
          <a:p>
            <a:pPr marL="342900" indent="-342900">
              <a:buAutoNum type="arabicPeriod"/>
            </a:pPr>
            <a:r>
              <a:rPr lang="en-US"/>
              <a:t>Press reset button for 8 seconds.</a:t>
            </a:r>
          </a:p>
          <a:p>
            <a:pPr marL="342900" indent="-342900">
              <a:buAutoNum type="arabicPeriod"/>
            </a:pPr>
            <a:r>
              <a:rPr lang="en-US"/>
              <a:t>Process is done when solid red light around the AUX Port.</a:t>
            </a:r>
          </a:p>
        </p:txBody>
      </p:sp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F5D3846D-51A5-62A4-957E-5241D3CD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10" y="1386030"/>
            <a:ext cx="3338022" cy="3302000"/>
          </a:xfrm>
          <a:prstGeom prst="rect">
            <a:avLst/>
          </a:prstGeom>
        </p:spPr>
      </p:pic>
      <p:pic>
        <p:nvPicPr>
          <p:cNvPr id="14" name="Picture 13" descr="A picture containing text, electronics, electronic engineering, electronic device&#10;&#10;Description automatically generated">
            <a:extLst>
              <a:ext uri="{FF2B5EF4-FFF2-40B4-BE49-F238E27FC236}">
                <a16:creationId xmlns:a16="http://schemas.microsoft.com/office/drawing/2014/main" id="{FB86E693-F1BC-9AFE-C67E-C4F50ACA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386030"/>
            <a:ext cx="3302000" cy="330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EEB45B-6475-D1A1-21B6-84BF94B91F73}"/>
              </a:ext>
            </a:extLst>
          </p:cNvPr>
          <p:cNvSpPr txBox="1"/>
          <p:nvPr/>
        </p:nvSpPr>
        <p:spPr>
          <a:xfrm>
            <a:off x="5342603" y="4688030"/>
            <a:ext cx="150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v2 Housing</a:t>
            </a:r>
            <a:endParaRPr lang="en-US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B668D-1754-5945-3640-9B117643EBFA}"/>
              </a:ext>
            </a:extLst>
          </p:cNvPr>
          <p:cNvSpPr txBox="1"/>
          <p:nvPr/>
        </p:nvSpPr>
        <p:spPr>
          <a:xfrm>
            <a:off x="1526124" y="4610584"/>
            <a:ext cx="150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v1 Housing</a:t>
            </a:r>
            <a:endParaRPr lang="en-US" i="1"/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1B09A350-6CC3-FAE8-7328-46F342EC8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7728" y="1696697"/>
            <a:ext cx="539789" cy="539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91D3F-C09A-CF99-EE2A-CA9BEF74AB4E}"/>
              </a:ext>
            </a:extLst>
          </p:cNvPr>
          <p:cNvSpPr txBox="1"/>
          <p:nvPr/>
        </p:nvSpPr>
        <p:spPr>
          <a:xfrm>
            <a:off x="8907516" y="1705756"/>
            <a:ext cx="3101739" cy="29048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i="1"/>
              <a:t>Hardware Factory Reset will remove all personal data including network configuration and admin credentials.</a:t>
            </a:r>
          </a:p>
        </p:txBody>
      </p:sp>
    </p:spTree>
    <p:extLst>
      <p:ext uri="{BB962C8B-B14F-4D97-AF65-F5344CB8AC3E}">
        <p14:creationId xmlns:p14="http://schemas.microsoft.com/office/powerpoint/2010/main" val="394961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B690-4D19-AEE5-3DAC-72C6B69F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E51A-4E9A-ACEF-D3B0-924C2541D0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This section demonstrates the flow for granting access to a known authorized person.</a:t>
            </a:r>
          </a:p>
        </p:txBody>
      </p:sp>
    </p:spTree>
    <p:extLst>
      <p:ext uri="{BB962C8B-B14F-4D97-AF65-F5344CB8AC3E}">
        <p14:creationId xmlns:p14="http://schemas.microsoft.com/office/powerpoint/2010/main" val="37406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- Enroll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600"/>
            <a:ext cx="3295135" cy="4783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Enroll faces and credentials and synchronize to SAFR SCAN readers. Identities are stored locally on the device for fast matching even if network offline.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22" r="322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pic>
        <p:nvPicPr>
          <p:cNvPr id="24" name="Graphic 23" descr="Users outline">
            <a:extLst>
              <a:ext uri="{FF2B5EF4-FFF2-40B4-BE49-F238E27FC236}">
                <a16:creationId xmlns:a16="http://schemas.microsoft.com/office/drawing/2014/main" id="{AC3179CF-2506-CAE7-5658-4FEE0B702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34732" y="2866968"/>
            <a:ext cx="914400" cy="914400"/>
          </a:xfrm>
          <a:prstGeom prst="rect">
            <a:avLst/>
          </a:pr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010CFC0C-CC69-5508-D607-1FF87B631208}"/>
              </a:ext>
            </a:extLst>
          </p:cNvPr>
          <p:cNvSpPr/>
          <p:nvPr/>
        </p:nvSpPr>
        <p:spPr>
          <a:xfrm>
            <a:off x="3238528" y="3407019"/>
            <a:ext cx="3025885" cy="645410"/>
          </a:xfrm>
          <a:prstGeom prst="arc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Database outline">
            <a:extLst>
              <a:ext uri="{FF2B5EF4-FFF2-40B4-BE49-F238E27FC236}">
                <a16:creationId xmlns:a16="http://schemas.microsoft.com/office/drawing/2014/main" id="{82362CD7-F021-77FC-403B-4C495E4FB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77881" y="3324168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D2B97-7454-364C-EBBA-7AABA9B98F1A}"/>
              </a:ext>
            </a:extLst>
          </p:cNvPr>
          <p:cNvSpPr txBox="1"/>
          <p:nvPr/>
        </p:nvSpPr>
        <p:spPr>
          <a:xfrm>
            <a:off x="2966838" y="4173427"/>
            <a:ext cx="193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Identity/Credential Management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4B1F8-F9BD-7B8C-CC29-8F3C40D4CA75}"/>
              </a:ext>
            </a:extLst>
          </p:cNvPr>
          <p:cNvSpPr txBox="1"/>
          <p:nvPr/>
        </p:nvSpPr>
        <p:spPr>
          <a:xfrm>
            <a:off x="224386" y="6258305"/>
            <a:ext cx="5085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More later about the many options for enrollment.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DB8EE4A-9B07-7502-D340-81E3E67F9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57414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82486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Waiting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600"/>
            <a:ext cx="4114800" cy="519124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In the background, SAFR SCAN continuously monitors for faces in view of the camera. Device maintains low power mode but processes up to 30 frames each second scanning for faces.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27" r="827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2543C63-4F9F-1BAD-E34B-A6E54E529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86455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082248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Detect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599"/>
            <a:ext cx="4114800" cy="502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Once SAFR SCAN Detects a face, it turns on the display and begins to provide user feedback.  The face is extracted from the video and compared to the database of identities for a match.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(Video display may be disabled to address privacy concerns)</a:t>
            </a:r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27" r="827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395695" y="4206273"/>
            <a:ext cx="223197" cy="334795"/>
          </a:xfrm>
          <a:prstGeom prst="rect">
            <a:avLst/>
          </a:prstGeom>
        </p:spPr>
      </p:pic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34117" y="4706471"/>
            <a:ext cx="1986937" cy="198693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5CA60A-14A2-00E9-4629-25AAB0A3F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820703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89204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Match 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71600"/>
            <a:ext cx="4114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If a match is found, SAFR SCAN retrieves person credentials. Person record includes name and access clearance and credentials.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(If not found Access Denied message shown)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827" r="827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D5E3B32-0C24-52DD-93BC-9B692494C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10954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Graphic 10" descr="Database outline">
            <a:extLst>
              <a:ext uri="{FF2B5EF4-FFF2-40B4-BE49-F238E27FC236}">
                <a16:creationId xmlns:a16="http://schemas.microsoft.com/office/drawing/2014/main" id="{657B8204-AEF0-68E4-D95A-37884650F4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11266" y="5258526"/>
            <a:ext cx="699413" cy="421915"/>
          </a:xfrm>
          <a:prstGeom prst="rect">
            <a:avLst/>
          </a:prstGeom>
        </p:spPr>
      </p:pic>
      <p:pic>
        <p:nvPicPr>
          <p:cNvPr id="13" name="Graphic 12" descr="Repeat outline">
            <a:extLst>
              <a:ext uri="{FF2B5EF4-FFF2-40B4-BE49-F238E27FC236}">
                <a16:creationId xmlns:a16="http://schemas.microsoft.com/office/drawing/2014/main" id="{D2905A9F-9AD6-F0BC-0F78-547B7307A6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68421" y="5012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Transmit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1371600"/>
            <a:ext cx="4114800" cy="5321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SAFR SCAN checks local access clearance rules (schedule, # guests, ...).  If authorized per local access clearance rules, credentials are sent to the Panel via OSDP or Wiegand.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(If using Door Relay, door unlock is triggered directly)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69" b="169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27000"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B1DF9C-9E77-ED76-C6F6-12DEF5D317B3}"/>
              </a:ext>
            </a:extLst>
          </p:cNvPr>
          <p:cNvSpPr txBox="1"/>
          <p:nvPr/>
        </p:nvSpPr>
        <p:spPr>
          <a:xfrm>
            <a:off x="5941777" y="1942121"/>
            <a:ext cx="12825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Facility, Badge ID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69CE00-7DD2-C8A4-C663-67ADD1EB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258030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1" name="Graphic 10" descr="Database outline">
            <a:extLst>
              <a:ext uri="{FF2B5EF4-FFF2-40B4-BE49-F238E27FC236}">
                <a16:creationId xmlns:a16="http://schemas.microsoft.com/office/drawing/2014/main" id="{02ECA092-FB22-9801-C602-74B2E82108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11266" y="5258526"/>
            <a:ext cx="699413" cy="421915"/>
          </a:xfrm>
          <a:prstGeom prst="rect">
            <a:avLst/>
          </a:prstGeom>
        </p:spPr>
      </p:pic>
      <p:pic>
        <p:nvPicPr>
          <p:cNvPr id="12" name="Graphic 11" descr="Repeat outline">
            <a:extLst>
              <a:ext uri="{FF2B5EF4-FFF2-40B4-BE49-F238E27FC236}">
                <a16:creationId xmlns:a16="http://schemas.microsoft.com/office/drawing/2014/main" id="{EBD4EC91-E5D8-9C7D-34D7-0832E8D1CD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68421" y="5012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06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Transmit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1371600"/>
            <a:ext cx="4114800" cy="5321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Physical Access Control Panel evaluates access based on the PACS rules.</a:t>
            </a:r>
            <a:endParaRPr lang="en-US" sz="80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69" b="169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69CE00-7DD2-C8A4-C663-67ADD1EB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92550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07843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C7BF72-D35F-D8F7-66C8-AFC2480441E8}"/>
              </a:ext>
            </a:extLst>
          </p:cNvPr>
          <p:cNvSpPr/>
          <p:nvPr/>
        </p:nvSpPr>
        <p:spPr>
          <a:xfrm>
            <a:off x="10255165" y="11575"/>
            <a:ext cx="1909823" cy="820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CFEAD36-B5CB-D5F4-DD24-9C4CF78CC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9" l="222" r="90000">
                        <a14:foregroundMark x1="54912" y1="9517" x2="50212" y2="8182"/>
                        <a14:foregroundMark x1="54680" y1="8218" x2="54905" y2="8857"/>
                        <a14:foregroundMark x1="54903" y1="8749" x2="54718" y2="8218"/>
                        <a14:foregroundMark x1="14234" y1="91516" x2="15691" y2="92398"/>
                        <a14:foregroundMark x1="30253" y1="91314" x2="27260" y2="92164"/>
                        <a14:foregroundMark x1="24258" y1="92225" x2="41166" y2="85394"/>
                        <a14:foregroundMark x1="54988" y1="76088" x2="55468" y2="57792"/>
                        <a14:foregroundMark x1="25703" y1="13254" x2="12111" y2="15489"/>
                        <a14:foregroundMark x1="31320" y1="12330" x2="31080" y2="12369"/>
                        <a14:foregroundMark x1="54900" y1="8452" x2="34542" y2="11800"/>
                        <a14:foregroundMark x1="12111" y1="15489" x2="23894" y2="9051"/>
                        <a14:foregroundMark x1="13435" y1="12855" x2="23392" y2="10208"/>
                        <a14:foregroundMark x1="34667" y1="89415" x2="40111" y2="84211"/>
                        <a14:foregroundMark x1="40111" y1="84211" x2="44384" y2="83227"/>
                        <a14:foregroundMark x1="23236" y1="10548" x2="13015" y2="13296"/>
                        <a14:foregroundMark x1="12663" y1="13578" x2="22880" y2="11324"/>
                        <a14:foregroundMark x1="23752" y1="9425" x2="22473" y2="9568"/>
                        <a14:foregroundMark x1="23349" y1="10304" x2="11337" y2="14643"/>
                        <a14:foregroundMark x1="40635" y1="9731" x2="40556" y2="9925"/>
                        <a14:foregroundMark x1="10475" y1="15335" x2="22920" y2="11236"/>
                        <a14:foregroundMark x1="23262" y1="10491" x2="18067" y2="11170"/>
                        <a14:foregroundMark x1="54908" y1="9195" x2="45345" y2="8440"/>
                        <a14:foregroundMark x1="45189" y1="8483" x2="54778" y2="16090"/>
                        <a14:foregroundMark x1="54778" y1="16090" x2="38465" y2="10326"/>
                        <a14:foregroundMark x1="51287" y1="8190" x2="54938" y2="11756"/>
                        <a14:foregroundMark x1="15319" y1="92406" x2="13483" y2="87276"/>
                        <a14:backgroundMark x1="4444" y1="10376" x2="29667" y2="1203"/>
                        <a14:backgroundMark x1="28222" y1="6316" x2="39444" y2="1654"/>
                        <a14:backgroundMark x1="39444" y1="1654" x2="28222" y2="7218"/>
                        <a14:backgroundMark x1="28222" y1="7218" x2="54000" y2="150"/>
                        <a14:backgroundMark x1="27222" y1="5113" x2="27222" y2="5113"/>
                        <a14:backgroundMark x1="29556" y1="6165" x2="29556" y2="6165"/>
                        <a14:backgroundMark x1="25111" y1="6466" x2="34000" y2="6015"/>
                        <a14:backgroundMark x1="13333" y1="4361" x2="3778" y2="12030"/>
                        <a14:backgroundMark x1="3778" y1="12030" x2="7111" y2="84211"/>
                        <a14:backgroundMark x1="7111" y1="84211" x2="9667" y2="98647"/>
                        <a14:backgroundMark x1="60556" y1="7218" x2="61444" y2="84361"/>
                        <a14:backgroundMark x1="2000" y1="8271" x2="333" y2="14286"/>
                        <a14:backgroundMark x1="5667" y1="7669" x2="2111" y2="20451"/>
                        <a14:backgroundMark x1="5667" y1="75639" x2="4556" y2="95188"/>
                        <a14:backgroundMark x1="45556" y1="1654" x2="64111" y2="1805"/>
                        <a14:backgroundMark x1="10222" y1="97594" x2="10222" y2="97594"/>
                        <a14:backgroundMark x1="24889" y1="99248" x2="51111" y2="87970"/>
                        <a14:backgroundMark x1="62778" y1="79098" x2="40889" y2="93835"/>
                        <a14:backgroundMark x1="10333" y1="98947" x2="10333" y2="98947"/>
                        <a14:backgroundMark x1="9778" y1="98947" x2="32000" y2="98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086"/>
          <a:stretch/>
        </p:blipFill>
        <p:spPr>
          <a:xfrm>
            <a:off x="875611" y="1060691"/>
            <a:ext cx="2856317" cy="3107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960D95-4127-B213-620A-4E41F73E31B9}"/>
              </a:ext>
            </a:extLst>
          </p:cNvPr>
          <p:cNvSpPr txBox="1"/>
          <p:nvPr/>
        </p:nvSpPr>
        <p:spPr>
          <a:xfrm>
            <a:off x="4130704" y="1222049"/>
            <a:ext cx="7902334" cy="3262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Facial Authentication Access Control Device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Secure, edge solution – all processing done on device.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Low total cost of ownership – door station, security camera and intercom all-in-one.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Arial"/>
              </a:rPr>
              <a:t>Most feature rich frictionless access control product on the market at a fraction of the cost of competitive solutions.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80000"/>
              <a:buFont typeface="Corbe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DE2B05-3B7B-BA9D-AEFB-7481FF1F3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5062" y="5923005"/>
            <a:ext cx="1808441" cy="7328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3515CCA-6D48-402B-D4AB-ADB6C0AC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4" y="6432859"/>
            <a:ext cx="313773" cy="1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01106-0049-5C2B-F35B-BAF03C93EF98}"/>
              </a:ext>
            </a:extLst>
          </p:cNvPr>
          <p:cNvSpPr txBox="1"/>
          <p:nvPr/>
        </p:nvSpPr>
        <p:spPr>
          <a:xfrm>
            <a:off x="670087" y="6378836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Made in the USA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336317AE-0E8D-5D87-DC30-0AE62B523225}"/>
              </a:ext>
            </a:extLst>
          </p:cNvPr>
          <p:cNvSpPr txBox="1">
            <a:spLocks/>
          </p:cNvSpPr>
          <p:nvPr/>
        </p:nvSpPr>
        <p:spPr>
          <a:xfrm>
            <a:off x="-825573" y="294422"/>
            <a:ext cx="8200298" cy="76626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solidFill>
                  <a:srgbClr val="68A000"/>
                </a:solidFill>
                <a:latin typeface="Nunito Sans" panose="00000500000000000000" pitchFamily="2" charset="0"/>
              </a:rPr>
              <a:t>What is SAFR SCAN?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E4A07F-6F76-3CC7-10F1-964DBEC44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545" y="3950716"/>
            <a:ext cx="7309226" cy="12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Transmit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1371600"/>
            <a:ext cx="4114800" cy="50292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Physical Access Control Panel returns Access Granted or Access Denied signal over Wiegand  (via red/green LED wires) or OSDP. </a:t>
            </a:r>
          </a:p>
          <a:p>
            <a:pPr marL="0" indent="0">
              <a:buNone/>
            </a:pPr>
            <a:endParaRPr lang="en-US" sz="800"/>
          </a:p>
          <a:p>
            <a:pPr marL="0" indent="0">
              <a:buNone/>
            </a:pPr>
            <a:r>
              <a:rPr lang="en-US"/>
              <a:t>SAFR SCAN displays Access Granted or Access Denied depending on response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60" r="660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9" name="Graphic 8" descr="Lock outline">
            <a:extLst>
              <a:ext uri="{FF2B5EF4-FFF2-40B4-BE49-F238E27FC236}">
                <a16:creationId xmlns:a16="http://schemas.microsoft.com/office/drawing/2014/main" id="{D0241D8F-5AD3-8D1B-CCE6-8FB725ED99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5558" y="5026199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>
                <a:alpha val="2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88772" y="1891775"/>
            <a:ext cx="2310413" cy="1277580"/>
          </a:xfrm>
          <a:prstGeom prst="bentConnector2">
            <a:avLst/>
          </a:prstGeom>
          <a:ln w="31750">
            <a:solidFill>
              <a:schemeClr val="accent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9997" y="4018199"/>
            <a:ext cx="450382" cy="675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B1DF9C-9E77-ED76-C6F6-12DEF5D317B3}"/>
              </a:ext>
            </a:extLst>
          </p:cNvPr>
          <p:cNvSpPr txBox="1"/>
          <p:nvPr/>
        </p:nvSpPr>
        <p:spPr>
          <a:xfrm>
            <a:off x="5866398" y="1960941"/>
            <a:ext cx="12775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Access Granted</a:t>
            </a:r>
            <a:br>
              <a:rPr lang="en-US"/>
            </a:br>
            <a:r>
              <a:rPr lang="en-US"/>
              <a:t>(or Denied)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F69CE00-7DD2-C8A4-C663-67ADD1EB7E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463232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547556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8D7E5EF7-E3B9-1D64-2DA9-9EFC513A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4117" y="3997147"/>
            <a:ext cx="2696262" cy="2696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202B1-1316-E4F9-2422-080547C1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</a:t>
            </a:r>
            <a:r>
              <a:rPr lang="en-US">
                <a:solidFill>
                  <a:schemeClr val="bg1"/>
                </a:solidFill>
              </a:rPr>
              <a:t> – Unlock Door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70D7-AB97-434A-515E-F17CF55C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6" y="1371600"/>
            <a:ext cx="4114800" cy="50292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Physical Access Control Panel sends +12VDC to the electric door latch which opens the latch and unlocks door.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E6CD10-D95F-5937-BE51-1AC2ABD2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</a:blip>
          <a:srcRect l="660" r="660"/>
          <a:stretch/>
        </p:blipFill>
        <p:spPr bwMode="auto">
          <a:xfrm>
            <a:off x="5867159" y="3735379"/>
            <a:ext cx="1282510" cy="12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Door Closed outline">
            <a:extLst>
              <a:ext uri="{FF2B5EF4-FFF2-40B4-BE49-F238E27FC236}">
                <a16:creationId xmlns:a16="http://schemas.microsoft.com/office/drawing/2014/main" id="{6B2FD5FC-A81B-8346-796B-D809EA7495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2039" y="2370524"/>
            <a:ext cx="4783266" cy="4783266"/>
          </a:xfrm>
          <a:prstGeom prst="rect">
            <a:avLst/>
          </a:prstGeom>
        </p:spPr>
      </p:pic>
      <p:pic>
        <p:nvPicPr>
          <p:cNvPr id="13" name="Graphic 12" descr="Unlock outline">
            <a:extLst>
              <a:ext uri="{FF2B5EF4-FFF2-40B4-BE49-F238E27FC236}">
                <a16:creationId xmlns:a16="http://schemas.microsoft.com/office/drawing/2014/main" id="{237C423B-5555-99E5-703A-E348FC939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3224" y="5029200"/>
            <a:ext cx="457200" cy="457200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DED7064-F9D7-A780-A6DA-1795A7F4C55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3994" y="4553033"/>
            <a:ext cx="338064" cy="884867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4A5574D-67A4-49D1-9540-7F9148BA1D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24261" t="12933" r="9101" b="23838"/>
          <a:stretch/>
        </p:blipFill>
        <p:spPr>
          <a:xfrm>
            <a:off x="7782768" y="681856"/>
            <a:ext cx="1461808" cy="1387003"/>
          </a:xfrm>
          <a:prstGeom prst="rect">
            <a:avLst/>
          </a:prstGeom>
        </p:spPr>
      </p:pic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83285B9-31CE-BF15-A790-60ED62264362}"/>
              </a:ext>
            </a:extLst>
          </p:cNvPr>
          <p:cNvCxnSpPr>
            <a:cxnSpLocks/>
            <a:stCxn id="22" idx="3"/>
            <a:endCxn id="17" idx="3"/>
          </p:cNvCxnSpPr>
          <p:nvPr/>
        </p:nvCxnSpPr>
        <p:spPr>
          <a:xfrm>
            <a:off x="9244576" y="1375358"/>
            <a:ext cx="587482" cy="3620109"/>
          </a:xfrm>
          <a:prstGeom prst="bentConnector3">
            <a:avLst>
              <a:gd name="adj1" fmla="val 138912"/>
            </a:avLst>
          </a:prstGeom>
          <a:ln w="317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17497495-96B8-21B7-11B1-7B0F1F481D16}"/>
              </a:ext>
            </a:extLst>
          </p:cNvPr>
          <p:cNvCxnSpPr>
            <a:cxnSpLocks/>
            <a:endCxn id="22" idx="1"/>
          </p:cNvCxnSpPr>
          <p:nvPr/>
        </p:nvCxnSpPr>
        <p:spPr>
          <a:xfrm rot="5400000" flipH="1" flipV="1">
            <a:off x="5942026" y="1940626"/>
            <a:ext cx="2406010" cy="1275474"/>
          </a:xfrm>
          <a:prstGeom prst="bentConnector2">
            <a:avLst/>
          </a:prstGeom>
          <a:ln w="31750">
            <a:solidFill>
              <a:schemeClr val="accent1">
                <a:alpha val="20205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758B64-B657-45A4-8517-8E4555A18C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92508" y="4018199"/>
            <a:ext cx="425360" cy="675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B1DF9C-9E77-ED76-C6F6-12DEF5D317B3}"/>
              </a:ext>
            </a:extLst>
          </p:cNvPr>
          <p:cNvSpPr txBox="1"/>
          <p:nvPr/>
        </p:nvSpPr>
        <p:spPr>
          <a:xfrm>
            <a:off x="5941777" y="1942121"/>
            <a:ext cx="12825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alpha val="20000"/>
                  </a:schemeClr>
                </a:solidFill>
              </a:rPr>
              <a:t>Facility, Badge ID &amp; Location 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B95484-2FD8-1B98-B653-1511568D36E7}"/>
              </a:ext>
            </a:extLst>
          </p:cNvPr>
          <p:cNvSpPr txBox="1"/>
          <p:nvPr/>
        </p:nvSpPr>
        <p:spPr>
          <a:xfrm>
            <a:off x="9531860" y="1942121"/>
            <a:ext cx="12825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+12 VDC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8E52612-73BF-C811-B02D-41E23BDA2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247670"/>
              </p:ext>
            </p:extLst>
          </p:nvPr>
        </p:nvGraphicFramePr>
        <p:xfrm>
          <a:off x="3131850" y="-29964"/>
          <a:ext cx="721915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81788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97BDA3-0505-974B-93FC-00FDD758FF1B}"/>
              </a:ext>
            </a:extLst>
          </p:cNvPr>
          <p:cNvGrpSpPr/>
          <p:nvPr/>
        </p:nvGrpSpPr>
        <p:grpSpPr>
          <a:xfrm>
            <a:off x="4085551" y="4334178"/>
            <a:ext cx="474488" cy="474489"/>
            <a:chOff x="7909860" y="10341456"/>
            <a:chExt cx="948975" cy="9489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EE3B907-36E0-C746-8ADF-A4286E2F8261}"/>
                </a:ext>
              </a:extLst>
            </p:cNvPr>
            <p:cNvSpPr/>
            <p:nvPr/>
          </p:nvSpPr>
          <p:spPr>
            <a:xfrm>
              <a:off x="7909860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F81638FB-2C69-9F46-AC9B-E9C22421A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9796" y="10610494"/>
              <a:ext cx="509100" cy="371103"/>
            </a:xfrm>
            <a:custGeom>
              <a:avLst/>
              <a:gdLst>
                <a:gd name="T0" fmla="*/ 321 w 353"/>
                <a:gd name="T1" fmla="*/ 0 h 256"/>
                <a:gd name="T2" fmla="*/ 32 w 353"/>
                <a:gd name="T3" fmla="*/ 0 h 256"/>
                <a:gd name="T4" fmla="*/ 0 w 353"/>
                <a:gd name="T5" fmla="*/ 32 h 256"/>
                <a:gd name="T6" fmla="*/ 0 w 353"/>
                <a:gd name="T7" fmla="*/ 224 h 256"/>
                <a:gd name="T8" fmla="*/ 32 w 353"/>
                <a:gd name="T9" fmla="*/ 256 h 256"/>
                <a:gd name="T10" fmla="*/ 321 w 353"/>
                <a:gd name="T11" fmla="*/ 256 h 256"/>
                <a:gd name="T12" fmla="*/ 353 w 353"/>
                <a:gd name="T13" fmla="*/ 224 h 256"/>
                <a:gd name="T14" fmla="*/ 353 w 353"/>
                <a:gd name="T15" fmla="*/ 32 h 256"/>
                <a:gd name="T16" fmla="*/ 321 w 353"/>
                <a:gd name="T17" fmla="*/ 0 h 256"/>
                <a:gd name="T18" fmla="*/ 32 w 353"/>
                <a:gd name="T19" fmla="*/ 16 h 256"/>
                <a:gd name="T20" fmla="*/ 321 w 353"/>
                <a:gd name="T21" fmla="*/ 16 h 256"/>
                <a:gd name="T22" fmla="*/ 326 w 353"/>
                <a:gd name="T23" fmla="*/ 17 h 256"/>
                <a:gd name="T24" fmla="*/ 187 w 353"/>
                <a:gd name="T25" fmla="*/ 156 h 256"/>
                <a:gd name="T26" fmla="*/ 176 w 353"/>
                <a:gd name="T27" fmla="*/ 160 h 256"/>
                <a:gd name="T28" fmla="*/ 165 w 353"/>
                <a:gd name="T29" fmla="*/ 156 h 256"/>
                <a:gd name="T30" fmla="*/ 26 w 353"/>
                <a:gd name="T31" fmla="*/ 17 h 256"/>
                <a:gd name="T32" fmla="*/ 32 w 353"/>
                <a:gd name="T33" fmla="*/ 16 h 256"/>
                <a:gd name="T34" fmla="*/ 16 w 353"/>
                <a:gd name="T35" fmla="*/ 224 h 256"/>
                <a:gd name="T36" fmla="*/ 16 w 353"/>
                <a:gd name="T37" fmla="*/ 32 h 256"/>
                <a:gd name="T38" fmla="*/ 16 w 353"/>
                <a:gd name="T39" fmla="*/ 29 h 256"/>
                <a:gd name="T40" fmla="*/ 115 w 353"/>
                <a:gd name="T41" fmla="*/ 128 h 256"/>
                <a:gd name="T42" fmla="*/ 16 w 353"/>
                <a:gd name="T43" fmla="*/ 227 h 256"/>
                <a:gd name="T44" fmla="*/ 16 w 353"/>
                <a:gd name="T45" fmla="*/ 224 h 256"/>
                <a:gd name="T46" fmla="*/ 321 w 353"/>
                <a:gd name="T47" fmla="*/ 240 h 256"/>
                <a:gd name="T48" fmla="*/ 32 w 353"/>
                <a:gd name="T49" fmla="*/ 240 h 256"/>
                <a:gd name="T50" fmla="*/ 26 w 353"/>
                <a:gd name="T51" fmla="*/ 239 h 256"/>
                <a:gd name="T52" fmla="*/ 126 w 353"/>
                <a:gd name="T53" fmla="*/ 139 h 256"/>
                <a:gd name="T54" fmla="*/ 154 w 353"/>
                <a:gd name="T55" fmla="*/ 167 h 256"/>
                <a:gd name="T56" fmla="*/ 176 w 353"/>
                <a:gd name="T57" fmla="*/ 176 h 256"/>
                <a:gd name="T58" fmla="*/ 198 w 353"/>
                <a:gd name="T59" fmla="*/ 167 h 256"/>
                <a:gd name="T60" fmla="*/ 226 w 353"/>
                <a:gd name="T61" fmla="*/ 139 h 256"/>
                <a:gd name="T62" fmla="*/ 326 w 353"/>
                <a:gd name="T63" fmla="*/ 239 h 256"/>
                <a:gd name="T64" fmla="*/ 321 w 353"/>
                <a:gd name="T65" fmla="*/ 240 h 256"/>
                <a:gd name="T66" fmla="*/ 337 w 353"/>
                <a:gd name="T67" fmla="*/ 224 h 256"/>
                <a:gd name="T68" fmla="*/ 336 w 353"/>
                <a:gd name="T69" fmla="*/ 227 h 256"/>
                <a:gd name="T70" fmla="*/ 237 w 353"/>
                <a:gd name="T71" fmla="*/ 128 h 256"/>
                <a:gd name="T72" fmla="*/ 336 w 353"/>
                <a:gd name="T73" fmla="*/ 29 h 256"/>
                <a:gd name="T74" fmla="*/ 337 w 353"/>
                <a:gd name="T75" fmla="*/ 32 h 256"/>
                <a:gd name="T76" fmla="*/ 337 w 353"/>
                <a:gd name="T77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56">
                  <a:moveTo>
                    <a:pt x="32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42"/>
                    <a:pt x="14" y="256"/>
                    <a:pt x="32" y="256"/>
                  </a:cubicBezTo>
                  <a:cubicBezTo>
                    <a:pt x="321" y="256"/>
                    <a:pt x="321" y="256"/>
                    <a:pt x="321" y="256"/>
                  </a:cubicBezTo>
                  <a:cubicBezTo>
                    <a:pt x="338" y="256"/>
                    <a:pt x="353" y="242"/>
                    <a:pt x="353" y="224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14"/>
                    <a:pt x="338" y="0"/>
                    <a:pt x="321" y="0"/>
                  </a:cubicBezTo>
                  <a:moveTo>
                    <a:pt x="32" y="16"/>
                  </a:moveTo>
                  <a:cubicBezTo>
                    <a:pt x="321" y="16"/>
                    <a:pt x="321" y="16"/>
                    <a:pt x="321" y="16"/>
                  </a:cubicBezTo>
                  <a:cubicBezTo>
                    <a:pt x="323" y="16"/>
                    <a:pt x="324" y="16"/>
                    <a:pt x="326" y="17"/>
                  </a:cubicBezTo>
                  <a:cubicBezTo>
                    <a:pt x="187" y="156"/>
                    <a:pt x="187" y="156"/>
                    <a:pt x="187" y="156"/>
                  </a:cubicBezTo>
                  <a:cubicBezTo>
                    <a:pt x="184" y="158"/>
                    <a:pt x="180" y="160"/>
                    <a:pt x="176" y="160"/>
                  </a:cubicBezTo>
                  <a:cubicBezTo>
                    <a:pt x="172" y="160"/>
                    <a:pt x="168" y="158"/>
                    <a:pt x="165" y="156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6"/>
                    <a:pt x="30" y="16"/>
                    <a:pt x="32" y="16"/>
                  </a:cubicBezTo>
                  <a:moveTo>
                    <a:pt x="16" y="224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0"/>
                    <a:pt x="16" y="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6"/>
                    <a:pt x="16" y="225"/>
                    <a:pt x="16" y="224"/>
                  </a:cubicBezTo>
                  <a:moveTo>
                    <a:pt x="321" y="240"/>
                  </a:moveTo>
                  <a:cubicBezTo>
                    <a:pt x="32" y="240"/>
                    <a:pt x="32" y="240"/>
                    <a:pt x="32" y="240"/>
                  </a:cubicBezTo>
                  <a:cubicBezTo>
                    <a:pt x="30" y="240"/>
                    <a:pt x="28" y="240"/>
                    <a:pt x="26" y="2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54" y="167"/>
                    <a:pt x="154" y="167"/>
                    <a:pt x="154" y="167"/>
                  </a:cubicBezTo>
                  <a:cubicBezTo>
                    <a:pt x="160" y="173"/>
                    <a:pt x="168" y="176"/>
                    <a:pt x="176" y="176"/>
                  </a:cubicBezTo>
                  <a:cubicBezTo>
                    <a:pt x="184" y="176"/>
                    <a:pt x="192" y="173"/>
                    <a:pt x="198" y="167"/>
                  </a:cubicBezTo>
                  <a:cubicBezTo>
                    <a:pt x="226" y="139"/>
                    <a:pt x="226" y="139"/>
                    <a:pt x="226" y="139"/>
                  </a:cubicBezTo>
                  <a:cubicBezTo>
                    <a:pt x="326" y="239"/>
                    <a:pt x="326" y="239"/>
                    <a:pt x="326" y="239"/>
                  </a:cubicBezTo>
                  <a:cubicBezTo>
                    <a:pt x="324" y="240"/>
                    <a:pt x="323" y="240"/>
                    <a:pt x="321" y="240"/>
                  </a:cubicBezTo>
                  <a:moveTo>
                    <a:pt x="337" y="224"/>
                  </a:moveTo>
                  <a:cubicBezTo>
                    <a:pt x="337" y="225"/>
                    <a:pt x="337" y="226"/>
                    <a:pt x="336" y="227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336" y="29"/>
                    <a:pt x="336" y="29"/>
                    <a:pt x="336" y="29"/>
                  </a:cubicBezTo>
                  <a:cubicBezTo>
                    <a:pt x="337" y="30"/>
                    <a:pt x="337" y="31"/>
                    <a:pt x="337" y="32"/>
                  </a:cubicBezTo>
                  <a:lnTo>
                    <a:pt x="337" y="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E0E73-097F-DE49-B907-853E3BECACB5}"/>
              </a:ext>
            </a:extLst>
          </p:cNvPr>
          <p:cNvGrpSpPr/>
          <p:nvPr/>
        </p:nvGrpSpPr>
        <p:grpSpPr>
          <a:xfrm>
            <a:off x="8105101" y="4334178"/>
            <a:ext cx="474488" cy="474489"/>
            <a:chOff x="9054955" y="10341456"/>
            <a:chExt cx="948975" cy="9489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45E3824-7D1D-FF45-A06B-97A28063369F}"/>
                </a:ext>
              </a:extLst>
            </p:cNvPr>
            <p:cNvSpPr/>
            <p:nvPr/>
          </p:nvSpPr>
          <p:spPr>
            <a:xfrm>
              <a:off x="9054955" y="10341456"/>
              <a:ext cx="948975" cy="948978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A5D7F08-4F0A-2541-9A3C-DEAA61B50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4850" y="10541975"/>
              <a:ext cx="535130" cy="535131"/>
            </a:xfrm>
            <a:custGeom>
              <a:avLst/>
              <a:gdLst>
                <a:gd name="T0" fmla="*/ 351 w 353"/>
                <a:gd name="T1" fmla="*/ 171 h 353"/>
                <a:gd name="T2" fmla="*/ 289 w 353"/>
                <a:gd name="T3" fmla="*/ 109 h 353"/>
                <a:gd name="T4" fmla="*/ 289 w 353"/>
                <a:gd name="T5" fmla="*/ 24 h 353"/>
                <a:gd name="T6" fmla="*/ 281 w 353"/>
                <a:gd name="T7" fmla="*/ 16 h 353"/>
                <a:gd name="T8" fmla="*/ 233 w 353"/>
                <a:gd name="T9" fmla="*/ 16 h 353"/>
                <a:gd name="T10" fmla="*/ 225 w 353"/>
                <a:gd name="T11" fmla="*/ 24 h 353"/>
                <a:gd name="T12" fmla="*/ 225 w 353"/>
                <a:gd name="T13" fmla="*/ 45 h 353"/>
                <a:gd name="T14" fmla="*/ 182 w 353"/>
                <a:gd name="T15" fmla="*/ 2 h 353"/>
                <a:gd name="T16" fmla="*/ 177 w 353"/>
                <a:gd name="T17" fmla="*/ 0 h 353"/>
                <a:gd name="T18" fmla="*/ 171 w 353"/>
                <a:gd name="T19" fmla="*/ 2 h 353"/>
                <a:gd name="T20" fmla="*/ 2 w 353"/>
                <a:gd name="T21" fmla="*/ 171 h 353"/>
                <a:gd name="T22" fmla="*/ 0 w 353"/>
                <a:gd name="T23" fmla="*/ 176 h 353"/>
                <a:gd name="T24" fmla="*/ 8 w 353"/>
                <a:gd name="T25" fmla="*/ 184 h 353"/>
                <a:gd name="T26" fmla="*/ 14 w 353"/>
                <a:gd name="T27" fmla="*/ 182 h 353"/>
                <a:gd name="T28" fmla="*/ 48 w 353"/>
                <a:gd name="T29" fmla="*/ 148 h 353"/>
                <a:gd name="T30" fmla="*/ 48 w 353"/>
                <a:gd name="T31" fmla="*/ 345 h 353"/>
                <a:gd name="T32" fmla="*/ 56 w 353"/>
                <a:gd name="T33" fmla="*/ 353 h 353"/>
                <a:gd name="T34" fmla="*/ 297 w 353"/>
                <a:gd name="T35" fmla="*/ 353 h 353"/>
                <a:gd name="T36" fmla="*/ 305 w 353"/>
                <a:gd name="T37" fmla="*/ 345 h 353"/>
                <a:gd name="T38" fmla="*/ 305 w 353"/>
                <a:gd name="T39" fmla="*/ 148 h 353"/>
                <a:gd name="T40" fmla="*/ 339 w 353"/>
                <a:gd name="T41" fmla="*/ 182 h 353"/>
                <a:gd name="T42" fmla="*/ 345 w 353"/>
                <a:gd name="T43" fmla="*/ 184 h 353"/>
                <a:gd name="T44" fmla="*/ 353 w 353"/>
                <a:gd name="T45" fmla="*/ 176 h 353"/>
                <a:gd name="T46" fmla="*/ 351 w 353"/>
                <a:gd name="T47" fmla="*/ 171 h 353"/>
                <a:gd name="T48" fmla="*/ 241 w 353"/>
                <a:gd name="T49" fmla="*/ 32 h 353"/>
                <a:gd name="T50" fmla="*/ 273 w 353"/>
                <a:gd name="T51" fmla="*/ 32 h 353"/>
                <a:gd name="T52" fmla="*/ 273 w 353"/>
                <a:gd name="T53" fmla="*/ 93 h 353"/>
                <a:gd name="T54" fmla="*/ 241 w 353"/>
                <a:gd name="T55" fmla="*/ 61 h 353"/>
                <a:gd name="T56" fmla="*/ 241 w 353"/>
                <a:gd name="T57" fmla="*/ 32 h 353"/>
                <a:gd name="T58" fmla="*/ 128 w 353"/>
                <a:gd name="T59" fmla="*/ 337 h 353"/>
                <a:gd name="T60" fmla="*/ 64 w 353"/>
                <a:gd name="T61" fmla="*/ 337 h 353"/>
                <a:gd name="T62" fmla="*/ 64 w 353"/>
                <a:gd name="T63" fmla="*/ 321 h 353"/>
                <a:gd name="T64" fmla="*/ 128 w 353"/>
                <a:gd name="T65" fmla="*/ 321 h 353"/>
                <a:gd name="T66" fmla="*/ 128 w 353"/>
                <a:gd name="T67" fmla="*/ 337 h 353"/>
                <a:gd name="T68" fmla="*/ 209 w 353"/>
                <a:gd name="T69" fmla="*/ 337 h 353"/>
                <a:gd name="T70" fmla="*/ 144 w 353"/>
                <a:gd name="T71" fmla="*/ 337 h 353"/>
                <a:gd name="T72" fmla="*/ 144 w 353"/>
                <a:gd name="T73" fmla="*/ 208 h 353"/>
                <a:gd name="T74" fmla="*/ 209 w 353"/>
                <a:gd name="T75" fmla="*/ 208 h 353"/>
                <a:gd name="T76" fmla="*/ 209 w 353"/>
                <a:gd name="T77" fmla="*/ 337 h 353"/>
                <a:gd name="T78" fmla="*/ 289 w 353"/>
                <a:gd name="T79" fmla="*/ 337 h 353"/>
                <a:gd name="T80" fmla="*/ 225 w 353"/>
                <a:gd name="T81" fmla="*/ 337 h 353"/>
                <a:gd name="T82" fmla="*/ 225 w 353"/>
                <a:gd name="T83" fmla="*/ 321 h 353"/>
                <a:gd name="T84" fmla="*/ 289 w 353"/>
                <a:gd name="T85" fmla="*/ 321 h 353"/>
                <a:gd name="T86" fmla="*/ 289 w 353"/>
                <a:gd name="T87" fmla="*/ 337 h 353"/>
                <a:gd name="T88" fmla="*/ 289 w 353"/>
                <a:gd name="T89" fmla="*/ 305 h 353"/>
                <a:gd name="T90" fmla="*/ 225 w 353"/>
                <a:gd name="T91" fmla="*/ 305 h 353"/>
                <a:gd name="T92" fmla="*/ 225 w 353"/>
                <a:gd name="T93" fmla="*/ 200 h 353"/>
                <a:gd name="T94" fmla="*/ 217 w 353"/>
                <a:gd name="T95" fmla="*/ 192 h 353"/>
                <a:gd name="T96" fmla="*/ 136 w 353"/>
                <a:gd name="T97" fmla="*/ 192 h 353"/>
                <a:gd name="T98" fmla="*/ 128 w 353"/>
                <a:gd name="T99" fmla="*/ 200 h 353"/>
                <a:gd name="T100" fmla="*/ 128 w 353"/>
                <a:gd name="T101" fmla="*/ 305 h 353"/>
                <a:gd name="T102" fmla="*/ 64 w 353"/>
                <a:gd name="T103" fmla="*/ 305 h 353"/>
                <a:gd name="T104" fmla="*/ 64 w 353"/>
                <a:gd name="T105" fmla="*/ 132 h 353"/>
                <a:gd name="T106" fmla="*/ 177 w 353"/>
                <a:gd name="T107" fmla="*/ 19 h 353"/>
                <a:gd name="T108" fmla="*/ 289 w 353"/>
                <a:gd name="T109" fmla="*/ 132 h 353"/>
                <a:gd name="T110" fmla="*/ 289 w 353"/>
                <a:gd name="T111" fmla="*/ 305 h 353"/>
                <a:gd name="T112" fmla="*/ 185 w 353"/>
                <a:gd name="T113" fmla="*/ 289 h 353"/>
                <a:gd name="T114" fmla="*/ 193 w 353"/>
                <a:gd name="T115" fmla="*/ 281 h 353"/>
                <a:gd name="T116" fmla="*/ 185 w 353"/>
                <a:gd name="T117" fmla="*/ 273 h 353"/>
                <a:gd name="T118" fmla="*/ 177 w 353"/>
                <a:gd name="T119" fmla="*/ 281 h 353"/>
                <a:gd name="T120" fmla="*/ 185 w 353"/>
                <a:gd name="T121" fmla="*/ 28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3" h="353">
                  <a:moveTo>
                    <a:pt x="351" y="171"/>
                  </a:moveTo>
                  <a:cubicBezTo>
                    <a:pt x="289" y="109"/>
                    <a:pt x="289" y="109"/>
                    <a:pt x="289" y="109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9"/>
                    <a:pt x="285" y="16"/>
                    <a:pt x="281" y="16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28" y="16"/>
                    <a:pt x="225" y="19"/>
                    <a:pt x="225" y="24"/>
                  </a:cubicBezTo>
                  <a:cubicBezTo>
                    <a:pt x="225" y="45"/>
                    <a:pt x="225" y="45"/>
                    <a:pt x="225" y="45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1" y="1"/>
                    <a:pt x="179" y="0"/>
                    <a:pt x="177" y="0"/>
                  </a:cubicBezTo>
                  <a:cubicBezTo>
                    <a:pt x="174" y="0"/>
                    <a:pt x="172" y="1"/>
                    <a:pt x="171" y="2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72"/>
                    <a:pt x="0" y="174"/>
                    <a:pt x="0" y="176"/>
                  </a:cubicBezTo>
                  <a:cubicBezTo>
                    <a:pt x="0" y="181"/>
                    <a:pt x="3" y="184"/>
                    <a:pt x="8" y="184"/>
                  </a:cubicBezTo>
                  <a:cubicBezTo>
                    <a:pt x="10" y="184"/>
                    <a:pt x="12" y="184"/>
                    <a:pt x="14" y="182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48" y="349"/>
                    <a:pt x="52" y="353"/>
                    <a:pt x="56" y="353"/>
                  </a:cubicBezTo>
                  <a:cubicBezTo>
                    <a:pt x="297" y="353"/>
                    <a:pt x="297" y="353"/>
                    <a:pt x="297" y="353"/>
                  </a:cubicBezTo>
                  <a:cubicBezTo>
                    <a:pt x="301" y="353"/>
                    <a:pt x="305" y="349"/>
                    <a:pt x="305" y="345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39" y="182"/>
                    <a:pt x="339" y="182"/>
                    <a:pt x="339" y="182"/>
                  </a:cubicBezTo>
                  <a:cubicBezTo>
                    <a:pt x="341" y="184"/>
                    <a:pt x="343" y="184"/>
                    <a:pt x="345" y="184"/>
                  </a:cubicBezTo>
                  <a:cubicBezTo>
                    <a:pt x="350" y="184"/>
                    <a:pt x="353" y="181"/>
                    <a:pt x="353" y="176"/>
                  </a:cubicBezTo>
                  <a:cubicBezTo>
                    <a:pt x="353" y="174"/>
                    <a:pt x="352" y="172"/>
                    <a:pt x="351" y="171"/>
                  </a:cubicBezTo>
                  <a:moveTo>
                    <a:pt x="241" y="32"/>
                  </a:moveTo>
                  <a:cubicBezTo>
                    <a:pt x="273" y="32"/>
                    <a:pt x="273" y="32"/>
                    <a:pt x="273" y="32"/>
                  </a:cubicBezTo>
                  <a:cubicBezTo>
                    <a:pt x="273" y="93"/>
                    <a:pt x="273" y="93"/>
                    <a:pt x="273" y="93"/>
                  </a:cubicBezTo>
                  <a:cubicBezTo>
                    <a:pt x="241" y="61"/>
                    <a:pt x="241" y="61"/>
                    <a:pt x="241" y="61"/>
                  </a:cubicBezTo>
                  <a:lnTo>
                    <a:pt x="241" y="32"/>
                  </a:lnTo>
                  <a:close/>
                  <a:moveTo>
                    <a:pt x="128" y="337"/>
                  </a:moveTo>
                  <a:cubicBezTo>
                    <a:pt x="64" y="337"/>
                    <a:pt x="64" y="337"/>
                    <a:pt x="64" y="337"/>
                  </a:cubicBezTo>
                  <a:cubicBezTo>
                    <a:pt x="64" y="321"/>
                    <a:pt x="64" y="321"/>
                    <a:pt x="64" y="321"/>
                  </a:cubicBezTo>
                  <a:cubicBezTo>
                    <a:pt x="128" y="321"/>
                    <a:pt x="128" y="321"/>
                    <a:pt x="128" y="321"/>
                  </a:cubicBezTo>
                  <a:lnTo>
                    <a:pt x="128" y="337"/>
                  </a:lnTo>
                  <a:close/>
                  <a:moveTo>
                    <a:pt x="209" y="337"/>
                  </a:moveTo>
                  <a:cubicBezTo>
                    <a:pt x="144" y="337"/>
                    <a:pt x="144" y="337"/>
                    <a:pt x="144" y="337"/>
                  </a:cubicBezTo>
                  <a:cubicBezTo>
                    <a:pt x="144" y="208"/>
                    <a:pt x="144" y="208"/>
                    <a:pt x="144" y="208"/>
                  </a:cubicBezTo>
                  <a:cubicBezTo>
                    <a:pt x="209" y="208"/>
                    <a:pt x="209" y="208"/>
                    <a:pt x="209" y="208"/>
                  </a:cubicBezTo>
                  <a:lnTo>
                    <a:pt x="209" y="337"/>
                  </a:lnTo>
                  <a:close/>
                  <a:moveTo>
                    <a:pt x="289" y="337"/>
                  </a:moveTo>
                  <a:cubicBezTo>
                    <a:pt x="225" y="337"/>
                    <a:pt x="225" y="337"/>
                    <a:pt x="225" y="337"/>
                  </a:cubicBezTo>
                  <a:cubicBezTo>
                    <a:pt x="225" y="321"/>
                    <a:pt x="225" y="321"/>
                    <a:pt x="225" y="321"/>
                  </a:cubicBezTo>
                  <a:cubicBezTo>
                    <a:pt x="289" y="321"/>
                    <a:pt x="289" y="321"/>
                    <a:pt x="289" y="321"/>
                  </a:cubicBezTo>
                  <a:lnTo>
                    <a:pt x="289" y="337"/>
                  </a:lnTo>
                  <a:close/>
                  <a:moveTo>
                    <a:pt x="289" y="305"/>
                  </a:moveTo>
                  <a:cubicBezTo>
                    <a:pt x="225" y="305"/>
                    <a:pt x="225" y="305"/>
                    <a:pt x="225" y="305"/>
                  </a:cubicBezTo>
                  <a:cubicBezTo>
                    <a:pt x="225" y="200"/>
                    <a:pt x="225" y="200"/>
                    <a:pt x="225" y="200"/>
                  </a:cubicBezTo>
                  <a:cubicBezTo>
                    <a:pt x="225" y="196"/>
                    <a:pt x="221" y="192"/>
                    <a:pt x="217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32" y="192"/>
                    <a:pt x="128" y="196"/>
                    <a:pt x="128" y="200"/>
                  </a:cubicBezTo>
                  <a:cubicBezTo>
                    <a:pt x="128" y="305"/>
                    <a:pt x="128" y="305"/>
                    <a:pt x="128" y="305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289" y="132"/>
                    <a:pt x="289" y="132"/>
                    <a:pt x="289" y="132"/>
                  </a:cubicBezTo>
                  <a:lnTo>
                    <a:pt x="289" y="305"/>
                  </a:lnTo>
                  <a:close/>
                  <a:moveTo>
                    <a:pt x="185" y="289"/>
                  </a:moveTo>
                  <a:cubicBezTo>
                    <a:pt x="189" y="289"/>
                    <a:pt x="193" y="285"/>
                    <a:pt x="193" y="281"/>
                  </a:cubicBezTo>
                  <a:cubicBezTo>
                    <a:pt x="193" y="276"/>
                    <a:pt x="189" y="273"/>
                    <a:pt x="185" y="273"/>
                  </a:cubicBezTo>
                  <a:cubicBezTo>
                    <a:pt x="180" y="273"/>
                    <a:pt x="177" y="276"/>
                    <a:pt x="177" y="281"/>
                  </a:cubicBezTo>
                  <a:cubicBezTo>
                    <a:pt x="177" y="285"/>
                    <a:pt x="180" y="289"/>
                    <a:pt x="185" y="28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011F48-B7D6-F545-830F-9D750F1355EC}"/>
              </a:ext>
            </a:extLst>
          </p:cNvPr>
          <p:cNvSpPr txBox="1"/>
          <p:nvPr/>
        </p:nvSpPr>
        <p:spPr>
          <a:xfrm>
            <a:off x="2651157" y="4932532"/>
            <a:ext cx="3343275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sales@safr.com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1986FA-8D25-9747-B9FD-158420C06A04}"/>
              </a:ext>
            </a:extLst>
          </p:cNvPr>
          <p:cNvSpPr txBox="1"/>
          <p:nvPr/>
        </p:nvSpPr>
        <p:spPr>
          <a:xfrm>
            <a:off x="7522739" y="4932532"/>
            <a:ext cx="1639211" cy="224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en-US">
                <a:solidFill>
                  <a:srgbClr val="000000"/>
                </a:solidFill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www.safr.com</a:t>
            </a:r>
          </a:p>
        </p:txBody>
      </p:sp>
    </p:spTree>
    <p:extLst>
      <p:ext uri="{BB962C8B-B14F-4D97-AF65-F5344CB8AC3E}">
        <p14:creationId xmlns:p14="http://schemas.microsoft.com/office/powerpoint/2010/main" val="13594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– </a:t>
            </a:r>
            <a:r>
              <a:rPr lang="en-US" b="1">
                <a:solidFill>
                  <a:srgbClr val="AFCB53"/>
                </a:solidFill>
              </a:rPr>
              <a:t>The Elevator 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73209"/>
            <a:ext cx="11404652" cy="57201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FCB53"/>
              </a:buClr>
            </a:pPr>
            <a:r>
              <a:rPr lang="en-US" sz="3200"/>
              <a:t>Works indoors &amp; outdoors in extreme lighting &amp; temperatures</a:t>
            </a:r>
          </a:p>
          <a:p>
            <a:pPr lvl="1">
              <a:buClr>
                <a:srgbClr val="AFCB53"/>
              </a:buClr>
            </a:pPr>
            <a:r>
              <a:rPr lang="en-US"/>
              <a:t>Direct sunlight to pitch black, -40°F to 140°F (-40°C to 60°C)</a:t>
            </a:r>
            <a:endParaRPr lang="en-US">
              <a:ea typeface="Calibri"/>
              <a:cs typeface="Calibri"/>
            </a:endParaRPr>
          </a:p>
          <a:p>
            <a:r>
              <a:rPr lang="en-US" sz="3200"/>
              <a:t>Lowest Bias / High Accuracy</a:t>
            </a:r>
          </a:p>
          <a:p>
            <a:pPr lvl="1"/>
            <a:r>
              <a:rPr lang="en-US">
                <a:cs typeface="Calibri"/>
              </a:rPr>
              <a:t>Least variance across race and gender / Top 25 accuracy in NIST</a:t>
            </a:r>
          </a:p>
          <a:p>
            <a:r>
              <a:rPr lang="en-US" sz="3200"/>
              <a:t>Fastest and smallest face matching</a:t>
            </a:r>
            <a:endParaRPr lang="en-US" sz="3200">
              <a:cs typeface="Calibri"/>
            </a:endParaRPr>
          </a:p>
          <a:p>
            <a:pPr lvl="1"/>
            <a:r>
              <a:rPr lang="en-US"/>
              <a:t>20ms detection time, 200ms match time</a:t>
            </a:r>
            <a:endParaRPr lang="en-US">
              <a:cs typeface="Calibri"/>
            </a:endParaRPr>
          </a:p>
          <a:p>
            <a:r>
              <a:rPr lang="en-US" sz="3200"/>
              <a:t>Flexible Enrollment Options</a:t>
            </a:r>
          </a:p>
          <a:p>
            <a:pPr lvl="1"/>
            <a:r>
              <a:rPr lang="en-US" sz="2800"/>
              <a:t>Enroll from an image file, mobile, webcam or device</a:t>
            </a:r>
            <a:endParaRPr lang="en-US" sz="2800">
              <a:cs typeface="Calibri"/>
            </a:endParaRPr>
          </a:p>
          <a:p>
            <a:r>
              <a:rPr lang="en-US" sz="3200"/>
              <a:t>Integrates with standard Access Control Systems</a:t>
            </a:r>
            <a:endParaRPr lang="en-US" sz="3200">
              <a:cs typeface="Calibri"/>
            </a:endParaRPr>
          </a:p>
          <a:p>
            <a:pPr lvl="1"/>
            <a:r>
              <a:rPr lang="en-US"/>
              <a:t>Wiegand/OSDP, Enrollment though PACS</a:t>
            </a:r>
            <a:endParaRPr lang="en-US"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73" r="5173"/>
          <a:stretch/>
        </p:blipFill>
        <p:spPr bwMode="auto">
          <a:xfrm>
            <a:off x="9530503" y="3361266"/>
            <a:ext cx="2661497" cy="30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9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– The </a:t>
            </a:r>
            <a:r>
              <a:rPr lang="en-US" b="1">
                <a:solidFill>
                  <a:srgbClr val="AFCB53"/>
                </a:solidFill>
              </a:rPr>
              <a:t>Elevator Pitch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713233"/>
            <a:ext cx="11404652" cy="614476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Clr>
                <a:srgbClr val="AFCB53"/>
              </a:buClr>
            </a:pPr>
            <a:r>
              <a:rPr lang="en-US"/>
              <a:t>Works indoors &amp; outdoors in extreme lighting &amp; temperatures</a:t>
            </a:r>
          </a:p>
          <a:p>
            <a:pPr lvl="1">
              <a:buClr>
                <a:srgbClr val="AFCB53"/>
              </a:buClr>
            </a:pPr>
            <a:r>
              <a:rPr lang="en-US" b="1"/>
              <a:t>Direct sun in foreground or background</a:t>
            </a:r>
            <a:r>
              <a:rPr lang="en-US"/>
              <a:t> – Applies face prioritized exposure.  </a:t>
            </a:r>
            <a:endParaRPr lang="en-US">
              <a:cs typeface="Calibri"/>
            </a:endParaRPr>
          </a:p>
          <a:p>
            <a:pPr lvl="2">
              <a:buClr>
                <a:srgbClr val="AFCB53"/>
              </a:buClr>
            </a:pPr>
            <a:r>
              <a:rPr lang="en-US"/>
              <a:t>Direct control over camera combined with fast detection allows it to adjust exposure to get proper exposure on face.</a:t>
            </a:r>
            <a:endParaRPr lang="en-US">
              <a:cs typeface="Calibri"/>
            </a:endParaRPr>
          </a:p>
          <a:p>
            <a:pPr lvl="1">
              <a:buClr>
                <a:srgbClr val="AFCB53"/>
              </a:buClr>
            </a:pPr>
            <a:r>
              <a:rPr lang="en-US" b="1"/>
              <a:t>Low / Zero light  Environments</a:t>
            </a:r>
            <a:r>
              <a:rPr lang="en-US"/>
              <a:t> – SAFR SCAN use a combination of strategies to handle low light.</a:t>
            </a:r>
            <a:endParaRPr lang="en-US">
              <a:cs typeface="Calibri"/>
            </a:endParaRPr>
          </a:p>
          <a:p>
            <a:pPr lvl="2">
              <a:buClr>
                <a:srgbClr val="AFCB53"/>
              </a:buClr>
            </a:pPr>
            <a:r>
              <a:rPr lang="en-US"/>
              <a:t>Applies IR illuminator to perform face recognition in low light for face detection.</a:t>
            </a:r>
            <a:endParaRPr lang="en-US">
              <a:cs typeface="Calibri"/>
            </a:endParaRPr>
          </a:p>
          <a:p>
            <a:pPr lvl="2">
              <a:buClr>
                <a:srgbClr val="AFCB53"/>
              </a:buClr>
            </a:pPr>
            <a:r>
              <a:rPr lang="en-US"/>
              <a:t>Gradually fades in white light on front panel to illuminate the face for matching.</a:t>
            </a:r>
            <a:endParaRPr lang="en-US">
              <a:cs typeface="Calibri"/>
            </a:endParaRPr>
          </a:p>
          <a:p>
            <a:r>
              <a:rPr lang="en-US"/>
              <a:t>Lowest Bias / High Accuracy matching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SAFR is trained against a globally diverse data set and verified as having </a:t>
            </a:r>
            <a:r>
              <a:rPr lang="en-US"/>
              <a:t>least variation (bias) across race and gender by NIST FRVT (</a:t>
            </a:r>
            <a:r>
              <a:rPr lang="en-US" sz="2100"/>
              <a:t>Face Recognition Vendor Test Part 3 Demographics</a:t>
            </a:r>
            <a:r>
              <a:rPr lang="en-US"/>
              <a:t>).</a:t>
            </a:r>
          </a:p>
          <a:p>
            <a:pPr lvl="1"/>
            <a:r>
              <a:rPr lang="en-US"/>
              <a:t>Face prioritized exposure improves ability to handle dark skin tones under strong backlight conditions.</a:t>
            </a:r>
          </a:p>
          <a:p>
            <a:pPr lvl="1"/>
            <a:r>
              <a:rPr lang="en-US"/>
              <a:t>99.87% LFW (labeled faces in the wild) matching accuracy / 99.85% for masked faces.</a:t>
            </a:r>
            <a:endParaRPr lang="en-US">
              <a:cs typeface="Calibri"/>
            </a:endParaRPr>
          </a:p>
          <a:p>
            <a:r>
              <a:rPr lang="en-US"/>
              <a:t>Fastest and smallest model in NIST FRVT</a:t>
            </a:r>
            <a:endParaRPr lang="en-US">
              <a:cs typeface="Calibri"/>
            </a:endParaRPr>
          </a:p>
          <a:p>
            <a:pPr lvl="1"/>
            <a:r>
              <a:rPr lang="en-US"/>
              <a:t>20ms detection time /  200ms match time means SAFR makes multiple attempts to match face before other solutions make one attempt.</a:t>
            </a:r>
            <a:endParaRPr lang="en-US">
              <a:cs typeface="Calibri"/>
            </a:endParaRPr>
          </a:p>
          <a:p>
            <a:r>
              <a:rPr lang="en-US"/>
              <a:t>Enroll from an image file or webcam</a:t>
            </a:r>
            <a:endParaRPr lang="en-US">
              <a:cs typeface="Calibri"/>
            </a:endParaRPr>
          </a:p>
          <a:p>
            <a:pPr lvl="1"/>
            <a:r>
              <a:rPr lang="en-US"/>
              <a:t>No need to enroll 3D face images on the device due to unique approach to </a:t>
            </a:r>
            <a:br>
              <a:rPr lang="en-US"/>
            </a:br>
            <a:r>
              <a:rPr lang="en-US"/>
              <a:t>anti-spoofing using a combination of 2D (texture and context) and 3D (face structure).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You still have option to enroll on the device.</a:t>
            </a:r>
          </a:p>
          <a:p>
            <a:r>
              <a:rPr lang="en-US"/>
              <a:t>Integrates with standard Access Control Systems</a:t>
            </a:r>
            <a:endParaRPr lang="en-US">
              <a:cs typeface="Calibri"/>
            </a:endParaRPr>
          </a:p>
          <a:p>
            <a:pPr lvl="1"/>
            <a:r>
              <a:rPr lang="en-US"/>
              <a:t>Import faces (with credentials) from access control systems without re-enrollment.</a:t>
            </a:r>
            <a:endParaRPr lang="en-US">
              <a:cs typeface="Calibri"/>
            </a:endParaRPr>
          </a:p>
          <a:p>
            <a:pPr lvl="1"/>
            <a:r>
              <a:rPr lang="en-US"/>
              <a:t>Wiegand and OSDP Inputs and Outputs to transmit credentials.</a:t>
            </a:r>
            <a:endParaRPr lang="en-US">
              <a:cs typeface="Calibri"/>
            </a:endParaRPr>
          </a:p>
          <a:p>
            <a:pPr lvl="1"/>
            <a:r>
              <a:rPr lang="en-US"/>
              <a:t>TTL Input/Output for controlling LEDs.</a:t>
            </a:r>
            <a:endParaRPr lang="en-US"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73" r="5173"/>
          <a:stretch/>
        </p:blipFill>
        <p:spPr bwMode="auto">
          <a:xfrm>
            <a:off x="9607416" y="3982622"/>
            <a:ext cx="2478752" cy="28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3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Noteworthy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8539224" cy="576492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Self-contained</a:t>
            </a:r>
          </a:p>
          <a:p>
            <a:pPr lvl="1"/>
            <a:r>
              <a:rPr lang="en-US"/>
              <a:t>Unlocks door even if network offline.</a:t>
            </a:r>
          </a:p>
          <a:p>
            <a:pPr lvl="1"/>
            <a:r>
              <a:rPr lang="en-US"/>
              <a:t>Stores identities and performs face matching on-board.</a:t>
            </a:r>
          </a:p>
          <a:p>
            <a:pPr lvl="1"/>
            <a:r>
              <a:rPr lang="en-US"/>
              <a:t>Embedded algorithm for fast and accurate operation.</a:t>
            </a:r>
          </a:p>
          <a:p>
            <a:r>
              <a:rPr lang="en-US"/>
              <a:t>Mobile credentials</a:t>
            </a:r>
          </a:p>
          <a:p>
            <a:pPr lvl="1"/>
            <a:r>
              <a:rPr lang="en-US"/>
              <a:t>Allows 2 factor authentication: Face + phone (or card).</a:t>
            </a:r>
          </a:p>
          <a:p>
            <a:pPr lvl="1"/>
            <a:r>
              <a:rPr lang="en-US"/>
              <a:t>Phone stays in pocket / transparent to end user.</a:t>
            </a:r>
          </a:p>
          <a:p>
            <a:r>
              <a:rPr lang="en-US"/>
              <a:t>RTSP Output for integration to VMS</a:t>
            </a:r>
          </a:p>
          <a:p>
            <a:pPr lvl="1"/>
            <a:r>
              <a:rPr lang="en-US"/>
              <a:t>SAFR SCAN camera can be added to VMS and other DVR systems to augment the existing video surveillance system.</a:t>
            </a:r>
          </a:p>
          <a:p>
            <a:r>
              <a:rPr lang="en-US"/>
              <a:t>Works with masks</a:t>
            </a:r>
          </a:p>
          <a:p>
            <a:pPr lvl="1"/>
            <a:r>
              <a:rPr lang="en-US"/>
              <a:t>Enroll once (without mask).  Match with and without mask.</a:t>
            </a:r>
          </a:p>
          <a:p>
            <a:r>
              <a:rPr lang="en-US"/>
              <a:t>Dual redundant power supply</a:t>
            </a:r>
          </a:p>
          <a:p>
            <a:pPr lvl="1"/>
            <a:r>
              <a:rPr lang="en-US"/>
              <a:t>Power via PoE, AUX 12-24 VDC power, or both.</a:t>
            </a:r>
          </a:p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173" r="5173"/>
          <a:stretch/>
        </p:blipFill>
        <p:spPr bwMode="auto">
          <a:xfrm>
            <a:off x="8784865" y="2220644"/>
            <a:ext cx="3121545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83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4DFF-0BF4-E625-9957-090AD042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243E-0C2A-3DAA-315F-1EE76307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738638" cy="5764922"/>
          </a:xfrm>
        </p:spPr>
        <p:txBody>
          <a:bodyPr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3200"/>
              <a:t>Multi-Factor Authentication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Face</a:t>
            </a:r>
            <a:r>
              <a:rPr lang="en-US" sz="2800"/>
              <a:t> – Face Matching via internal 2MP Camera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External RFID Reader </a:t>
            </a:r>
            <a:r>
              <a:rPr lang="en-US" sz="2800"/>
              <a:t>(card, finger, PIN, etc.) – Wiegand / OSDP Inputs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Internal RFID Reader </a:t>
            </a:r>
            <a:r>
              <a:rPr lang="en-US" sz="2800"/>
              <a:t>– Built-in card reader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/>
              <a:t>﻿﻿</a:t>
            </a:r>
            <a:r>
              <a:rPr lang="en-US" sz="2800" b="1"/>
              <a:t>Mobile Credential </a:t>
            </a:r>
            <a:r>
              <a:rPr lang="en-US" sz="2800"/>
              <a:t>– From Bluetooth enabled phone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PIN</a:t>
            </a:r>
            <a:r>
              <a:rPr lang="en-US" sz="2800"/>
              <a:t> – Touch Screen for PIN Pad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 b="1"/>
              <a:t>QR Code </a:t>
            </a:r>
            <a:r>
              <a:rPr lang="en-US" sz="2800"/>
              <a:t>– Sent to mobile phone or printed*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sz="2800"/>
              <a:t>﻿﻿</a:t>
            </a:r>
            <a:r>
              <a:rPr lang="en-US" sz="2800" b="1"/>
              <a:t>Microphone </a:t>
            </a:r>
            <a:r>
              <a:rPr lang="en-US" sz="2800"/>
              <a:t>– Use 2-way Intercom to authenticate*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EBA804-AF66-8C0F-A11C-37AF25D7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173" r="5173"/>
          <a:stretch/>
        </p:blipFill>
        <p:spPr bwMode="auto">
          <a:xfrm>
            <a:off x="8790235" y="2624884"/>
            <a:ext cx="3121545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D4A412-B395-783E-E281-AB60E27CFD1B}"/>
              </a:ext>
            </a:extLst>
          </p:cNvPr>
          <p:cNvSpPr txBox="1"/>
          <p:nvPr/>
        </p:nvSpPr>
        <p:spPr>
          <a:xfrm>
            <a:off x="182880" y="6328611"/>
            <a:ext cx="9719109" cy="36479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l"/>
            <a:r>
              <a:rPr lang="en-US"/>
              <a:t>* Enabled in future firmware release</a:t>
            </a:r>
          </a:p>
        </p:txBody>
      </p:sp>
    </p:spTree>
    <p:extLst>
      <p:ext uri="{BB962C8B-B14F-4D97-AF65-F5344CB8AC3E}">
        <p14:creationId xmlns:p14="http://schemas.microsoft.com/office/powerpoint/2010/main" val="142247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2009255" cy="5764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Flexible Enrollment options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Synchronize with PACS </a:t>
            </a:r>
            <a:r>
              <a:rPr lang="en-US"/>
              <a:t>– Real-time sync from your existing physical access control system.</a:t>
            </a:r>
            <a:endParaRPr lang="en-US">
              <a:cs typeface="Calibri"/>
            </a:endParaRP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Enroll on reader</a:t>
            </a:r>
            <a:r>
              <a:rPr lang="en-US"/>
              <a:t> – Enroll your face directly on the SAFR SCAN device.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Import from image file</a:t>
            </a:r>
            <a:r>
              <a:rPr lang="en-US"/>
              <a:t> – Load person from image file and enter user data.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Bulk import image files</a:t>
            </a:r>
            <a:r>
              <a:rPr lang="en-US"/>
              <a:t> – Load many people from CSV and folder of image files.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Mobile App enrollment</a:t>
            </a:r>
            <a:r>
              <a:rPr lang="en-US"/>
              <a:t> – Send invites to users for self-enrollment.</a:t>
            </a:r>
            <a:r>
              <a:rPr lang="en-US" baseline="30000"/>
              <a:t>*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Enrollment Kiosk</a:t>
            </a:r>
            <a:r>
              <a:rPr lang="en-US"/>
              <a:t> – People can add photo and name from kiosk.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Remote enrollment</a:t>
            </a:r>
            <a:r>
              <a:rPr lang="en-US"/>
              <a:t> – Remotely enroll a person through device directly.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RESTful APIs</a:t>
            </a:r>
            <a:r>
              <a:rPr lang="en-US"/>
              <a:t> – Create integrations to automate adding and updating persons.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endParaRPr lang="en-US"/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6212-1661-C760-AB45-2D1B2D3EAC65}"/>
              </a:ext>
            </a:extLst>
          </p:cNvPr>
          <p:cNvSpPr txBox="1"/>
          <p:nvPr/>
        </p:nvSpPr>
        <p:spPr>
          <a:xfrm>
            <a:off x="182880" y="6328611"/>
            <a:ext cx="9719109" cy="364797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l"/>
            <a:r>
              <a:rPr lang="en-US"/>
              <a:t>* Coming in July</a:t>
            </a:r>
          </a:p>
        </p:txBody>
      </p:sp>
    </p:spTree>
    <p:extLst>
      <p:ext uri="{BB962C8B-B14F-4D97-AF65-F5344CB8AC3E}">
        <p14:creationId xmlns:p14="http://schemas.microsoft.com/office/powerpoint/2010/main" val="3437214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3654-57B3-5E1C-1F63-EF0AC77C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SAFR SCAN Features – </a:t>
            </a:r>
            <a:r>
              <a:rPr lang="en-US" b="1">
                <a:solidFill>
                  <a:srgbClr val="AFCB53"/>
                </a:solidFill>
              </a:rPr>
              <a:t>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C16C8-6A0A-6B5E-39F7-21A58DBD6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45" y="878639"/>
            <a:ext cx="11644634" cy="5764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AFCB53"/>
              </a:buClr>
              <a:buFont typeface="Wingdings" pitchFamily="2" charset="2"/>
              <a:buChar char="ü"/>
            </a:pPr>
            <a:r>
              <a:rPr lang="en-US"/>
              <a:t>Advanced Analytics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Persons of interest </a:t>
            </a:r>
            <a:r>
              <a:rPr lang="en-US"/>
              <a:t>– Create Watchlist and send alerts via SMS.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Tailgating detection and alerting</a:t>
            </a:r>
            <a:r>
              <a:rPr lang="en-US"/>
              <a:t> – Detect and generate alerts for tailgaters.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People counting and reporting</a:t>
            </a:r>
            <a:r>
              <a:rPr lang="en-US" b="1" baseline="30000"/>
              <a:t>1</a:t>
            </a:r>
            <a:r>
              <a:rPr lang="en-US"/>
              <a:t> – Count people entering or existing each door.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Occupancy counting and alerting</a:t>
            </a:r>
            <a:r>
              <a:rPr lang="en-US" b="1" baseline="30000"/>
              <a:t>1</a:t>
            </a:r>
            <a:r>
              <a:rPr lang="en-US"/>
              <a:t> – Track and report on occupancy per area.  Generate capacity alerts.</a:t>
            </a:r>
          </a:p>
          <a:p>
            <a:pPr lvl="1">
              <a:buClr>
                <a:srgbClr val="AFCB53"/>
              </a:buClr>
              <a:buFont typeface="Wingdings" pitchFamily="2" charset="2"/>
              <a:buChar char="ü"/>
            </a:pPr>
            <a:r>
              <a:rPr lang="en-US" b="1"/>
              <a:t>Audio intercom</a:t>
            </a:r>
            <a:r>
              <a:rPr lang="en-US" b="1" baseline="30000"/>
              <a:t>1</a:t>
            </a:r>
            <a:r>
              <a:rPr lang="en-US"/>
              <a:t> – Two-way audio communication with person at SAFR SCAN.</a:t>
            </a:r>
          </a:p>
          <a:p>
            <a:pPr>
              <a:buClr>
                <a:srgbClr val="AFCB53"/>
              </a:buClr>
              <a:buFont typeface="Wingdings" pitchFamily="2" charset="2"/>
              <a:buChar char="ü"/>
            </a:pP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5B911-5E59-7FF4-8EB1-65DC76BC919A}"/>
              </a:ext>
            </a:extLst>
          </p:cNvPr>
          <p:cNvSpPr txBox="1"/>
          <p:nvPr/>
        </p:nvSpPr>
        <p:spPr>
          <a:xfrm>
            <a:off x="863283" y="6192939"/>
            <a:ext cx="491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 </a:t>
            </a:r>
            <a:r>
              <a:rPr lang="en-US" i="1"/>
              <a:t>Feature to be released with firmware update</a:t>
            </a:r>
          </a:p>
        </p:txBody>
      </p:sp>
    </p:spTree>
    <p:extLst>
      <p:ext uri="{BB962C8B-B14F-4D97-AF65-F5344CB8AC3E}">
        <p14:creationId xmlns:p14="http://schemas.microsoft.com/office/powerpoint/2010/main" val="25674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solidFill>
            <a:srgbClr val="0070C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2ca550-a9ee-4780-9747-d272d5e908d2" xsi:nil="true"/>
    <lcf76f155ced4ddcb4097134ff3c332f xmlns="ea0df6fd-6d92-412a-ad2a-3d7cb98e7532">
      <Terms xmlns="http://schemas.microsoft.com/office/infopath/2007/PartnerControls"/>
    </lcf76f155ced4ddcb4097134ff3c332f>
    <SharedWithUsers xmlns="782ca550-a9ee-4780-9747-d272d5e908d2">
      <UserInfo>
        <DisplayName>Laurie Aaron</DisplayName>
        <AccountId>287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3191E75B86C479816EA025A811A72" ma:contentTypeVersion="19" ma:contentTypeDescription="Create a new document." ma:contentTypeScope="" ma:versionID="0af60eb8b28bc5ac9506a97b02e3ca04">
  <xsd:schema xmlns:xsd="http://www.w3.org/2001/XMLSchema" xmlns:xs="http://www.w3.org/2001/XMLSchema" xmlns:p="http://schemas.microsoft.com/office/2006/metadata/properties" xmlns:ns2="ea0df6fd-6d92-412a-ad2a-3d7cb98e7532" xmlns:ns3="782ca550-a9ee-4780-9747-d272d5e908d2" targetNamespace="http://schemas.microsoft.com/office/2006/metadata/properties" ma:root="true" ma:fieldsID="54fd6c57878fa5c606b3bb5e11d59e9b" ns2:_="" ns3:_="">
    <xsd:import namespace="ea0df6fd-6d92-412a-ad2a-3d7cb98e7532"/>
    <xsd:import namespace="782ca550-a9ee-4780-9747-d272d5e90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df6fd-6d92-412a-ad2a-3d7cb98e7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4fd189-bb14-4c54-8720-d83c6e2db1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ca550-a9ee-4780-9747-d272d5e908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b8533b-7aa1-4115-988b-fc9b91e9497f}" ma:internalName="TaxCatchAll" ma:showField="CatchAllData" ma:web="782ca550-a9ee-4780-9747-d272d5e908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09664C-8662-4BCE-96DC-AAD1A723C3F2}">
  <ds:schemaRefs>
    <ds:schemaRef ds:uri="782ca550-a9ee-4780-9747-d272d5e908d2"/>
    <ds:schemaRef ds:uri="ea0df6fd-6d92-412a-ad2a-3d7cb98e75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D0E35A-B5A2-4777-8DAD-389A24F841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BD4C95-EDE9-4186-997E-DBE0CB118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0df6fd-6d92-412a-ad2a-3d7cb98e7532"/>
    <ds:schemaRef ds:uri="782ca550-a9ee-4780-9747-d272d5e908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{FE47F247-E923-074C-B873-A206992CBB69}tf10001069</Template>
  <TotalTime>0</TotalTime>
  <Words>4312</Words>
  <Application>Microsoft Office PowerPoint</Application>
  <PresentationFormat>Widescreen</PresentationFormat>
  <Paragraphs>523</Paragraphs>
  <Slides>32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SAFR SCAN Training Course SST101 Introduction</vt:lpstr>
      <vt:lpstr>Introduction to SAFR SCAN</vt:lpstr>
      <vt:lpstr>PowerPoint Presentation</vt:lpstr>
      <vt:lpstr>SAFR SCAN – The Elevator Pitch</vt:lpstr>
      <vt:lpstr>SAFR SCAN – The Elevator Pitch Explained</vt:lpstr>
      <vt:lpstr>SAFR SCAN Features – Noteworthy</vt:lpstr>
      <vt:lpstr>SAFR SCAN Features – Authentication</vt:lpstr>
      <vt:lpstr>SAFR SCAN Features – Enrollment</vt:lpstr>
      <vt:lpstr>SAFR SCAN Features – Analytics</vt:lpstr>
      <vt:lpstr>SAFR SCAN Features – Performance</vt:lpstr>
      <vt:lpstr>SAFR SCAN Features – Deployment Options</vt:lpstr>
      <vt:lpstr>SAFR SCAN Features – Security</vt:lpstr>
      <vt:lpstr>SAFR SCAN Applications</vt:lpstr>
      <vt:lpstr>SAFR SCAN Feature Spotlights</vt:lpstr>
      <vt:lpstr>Performs well with harsh lighting conditions</vt:lpstr>
      <vt:lpstr>Performs well with zero light</vt:lpstr>
      <vt:lpstr>Robust Anti-Spoofing Technology</vt:lpstr>
      <vt:lpstr>Hardware</vt:lpstr>
      <vt:lpstr>Device Features and Capabilities</vt:lpstr>
      <vt:lpstr>Device Features and Capabilities</vt:lpstr>
      <vt:lpstr>Rear Panel Terminal Connections</vt:lpstr>
      <vt:lpstr>Factory Reset</vt:lpstr>
      <vt:lpstr>How it Works</vt:lpstr>
      <vt:lpstr>How it works - Enroll</vt:lpstr>
      <vt:lpstr>How it works – Waiting</vt:lpstr>
      <vt:lpstr>How it works – Detect Face</vt:lpstr>
      <vt:lpstr>How it works – Match Face</vt:lpstr>
      <vt:lpstr>How it works – Transmit Credentials</vt:lpstr>
      <vt:lpstr>How it works – Transmit Credentials</vt:lpstr>
      <vt:lpstr>How it works – Transmit Credentials</vt:lpstr>
      <vt:lpstr>How it works – Unlock Door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SAFR Technical Training Reporting</dc:title>
  <dc:creator>Steven McMillen</dc:creator>
  <cp:lastModifiedBy>Steven McMillen</cp:lastModifiedBy>
  <cp:revision>4</cp:revision>
  <dcterms:created xsi:type="dcterms:W3CDTF">2022-01-01T04:10:53Z</dcterms:created>
  <dcterms:modified xsi:type="dcterms:W3CDTF">2026-03-06T23:47:27Z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0x0101001FA3191E75B86C479816EA025A811A72</vt:lpwstr>
  </property>
  <property fmtid="{D5CDD505-2E9C-101B-9397-08002B2CF9AE}" pid="3" name="MediaServiceImageTags">
    <vt:lpwstr/>
  </property>
</Properties>
</file>